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56" r:id="rId2"/>
    <p:sldId id="257" r:id="rId3"/>
    <p:sldId id="258" r:id="rId4"/>
    <p:sldId id="270" r:id="rId5"/>
    <p:sldId id="259" r:id="rId6"/>
    <p:sldId id="271" r:id="rId7"/>
    <p:sldId id="260" r:id="rId8"/>
    <p:sldId id="272" r:id="rId9"/>
    <p:sldId id="261" r:id="rId10"/>
    <p:sldId id="273" r:id="rId11"/>
    <p:sldId id="263" r:id="rId12"/>
    <p:sldId id="269"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15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278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76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16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76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03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63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1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70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26522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31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0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62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52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82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6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12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3278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dirty="0" smtClean="0"/>
              <a:t>2021 Staff Appreciation Event</a:t>
            </a:r>
          </a:p>
          <a:p>
            <a:r>
              <a:rPr lang="en-US" dirty="0" smtClean="0"/>
              <a:t>Sponsored by Staff Council</a:t>
            </a:r>
            <a:endParaRPr lang="en-US" dirty="0"/>
          </a:p>
        </p:txBody>
      </p:sp>
    </p:spTree>
    <p:extLst>
      <p:ext uri="{BB962C8B-B14F-4D97-AF65-F5344CB8AC3E}">
        <p14:creationId xmlns:p14="http://schemas.microsoft.com/office/powerpoint/2010/main" val="1894075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 Years Of Service - </a:t>
            </a:r>
            <a:r>
              <a:rPr lang="en-US" sz="3600" dirty="0"/>
              <a:t>Administration &amp; Finance </a:t>
            </a:r>
          </a:p>
        </p:txBody>
      </p:sp>
      <p:sp>
        <p:nvSpPr>
          <p:cNvPr id="3" name="Content Placeholder 2"/>
          <p:cNvSpPr>
            <a:spLocks noGrp="1"/>
          </p:cNvSpPr>
          <p:nvPr>
            <p:ph sz="half" idx="1"/>
          </p:nvPr>
        </p:nvSpPr>
        <p:spPr/>
        <p:txBody>
          <a:bodyPr>
            <a:normAutofit/>
          </a:bodyPr>
          <a:lstStyle/>
          <a:p>
            <a:r>
              <a:rPr lang="en-US" b="1" dirty="0"/>
              <a:t>Daniel</a:t>
            </a:r>
            <a:r>
              <a:rPr lang="en-US" sz="2000" b="1" dirty="0"/>
              <a:t> </a:t>
            </a:r>
            <a:r>
              <a:rPr lang="en-US" b="1" dirty="0" smtClean="0"/>
              <a:t>Adams,</a:t>
            </a:r>
            <a:r>
              <a:rPr lang="en-US" sz="1600" b="1" dirty="0" smtClean="0"/>
              <a:t> </a:t>
            </a:r>
            <a:r>
              <a:rPr lang="en-US" sz="1800" dirty="0"/>
              <a:t>Facilities Management</a:t>
            </a:r>
            <a:r>
              <a:rPr lang="en-US" sz="1600" dirty="0"/>
              <a:t> </a:t>
            </a:r>
          </a:p>
        </p:txBody>
      </p:sp>
      <p:sp>
        <p:nvSpPr>
          <p:cNvPr id="4" name="Content Placeholder 3"/>
          <p:cNvSpPr>
            <a:spLocks noGrp="1"/>
          </p:cNvSpPr>
          <p:nvPr>
            <p:ph sz="half" idx="2"/>
          </p:nvPr>
        </p:nvSpPr>
        <p:spPr/>
        <p:txBody>
          <a:bodyPr>
            <a:normAutofit/>
          </a:bodyPr>
          <a:lstStyle/>
          <a:p>
            <a:r>
              <a:rPr lang="en-US" b="1" dirty="0"/>
              <a:t>Brian</a:t>
            </a:r>
            <a:r>
              <a:rPr lang="en-US" sz="1800" b="1" dirty="0"/>
              <a:t> </a:t>
            </a:r>
            <a:r>
              <a:rPr lang="en-US" b="1" dirty="0" smtClean="0"/>
              <a:t>Rose,</a:t>
            </a:r>
            <a:r>
              <a:rPr lang="en-US" sz="1800" b="1" dirty="0" smtClean="0"/>
              <a:t> </a:t>
            </a:r>
            <a:r>
              <a:rPr lang="en-US" sz="1800" dirty="0"/>
              <a:t>Facilities Management</a:t>
            </a:r>
            <a:r>
              <a:rPr lang="en-US" sz="1400" dirty="0"/>
              <a:t> </a:t>
            </a:r>
            <a:endParaRPr lang="en-US" sz="1800" dirty="0"/>
          </a:p>
        </p:txBody>
      </p:sp>
    </p:spTree>
    <p:extLst>
      <p:ext uri="{BB962C8B-B14F-4D97-AF65-F5344CB8AC3E}">
        <p14:creationId xmlns:p14="http://schemas.microsoft.com/office/powerpoint/2010/main" val="302165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 Years Of Service -</a:t>
            </a:r>
            <a:r>
              <a:rPr lang="en-US" dirty="0"/>
              <a:t>University Advancement </a:t>
            </a:r>
          </a:p>
        </p:txBody>
      </p:sp>
      <p:sp>
        <p:nvSpPr>
          <p:cNvPr id="3" name="Content Placeholder 2"/>
          <p:cNvSpPr>
            <a:spLocks noGrp="1"/>
          </p:cNvSpPr>
          <p:nvPr>
            <p:ph sz="half" idx="1"/>
          </p:nvPr>
        </p:nvSpPr>
        <p:spPr>
          <a:xfrm>
            <a:off x="1298447" y="2560320"/>
            <a:ext cx="6216257" cy="3310128"/>
          </a:xfrm>
        </p:spPr>
        <p:txBody>
          <a:bodyPr>
            <a:normAutofit/>
          </a:bodyPr>
          <a:lstStyle/>
          <a:p>
            <a:r>
              <a:rPr lang="en-US" b="1" dirty="0"/>
              <a:t>Hugh </a:t>
            </a:r>
            <a:r>
              <a:rPr lang="en-US" b="1" dirty="0" smtClean="0"/>
              <a:t>Dalton</a:t>
            </a:r>
            <a:r>
              <a:rPr lang="en-US" dirty="0" smtClean="0"/>
              <a:t>, </a:t>
            </a:r>
            <a:r>
              <a:rPr lang="en-US" sz="1800" dirty="0"/>
              <a:t>Marketing &amp; </a:t>
            </a:r>
            <a:r>
              <a:rPr lang="en-US" sz="1800" dirty="0" smtClean="0"/>
              <a:t>Communications</a:t>
            </a:r>
          </a:p>
        </p:txBody>
      </p:sp>
    </p:spTree>
    <p:extLst>
      <p:ext uri="{BB962C8B-B14F-4D97-AF65-F5344CB8AC3E}">
        <p14:creationId xmlns:p14="http://schemas.microsoft.com/office/powerpoint/2010/main" val="406249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Themed Break-Out Rooms</a:t>
            </a:r>
            <a:endParaRPr lang="en-US" dirty="0"/>
          </a:p>
        </p:txBody>
      </p:sp>
      <p:sp>
        <p:nvSpPr>
          <p:cNvPr id="3" name="Content Placeholder 2"/>
          <p:cNvSpPr>
            <a:spLocks noGrp="1"/>
          </p:cNvSpPr>
          <p:nvPr>
            <p:ph idx="1"/>
          </p:nvPr>
        </p:nvSpPr>
        <p:spPr/>
        <p:txBody>
          <a:bodyPr anchor="ctr">
            <a:noAutofit/>
          </a:bodyPr>
          <a:lstStyle/>
          <a:p>
            <a:pPr marL="0" indent="0" fontAlgn="base">
              <a:buNone/>
            </a:pPr>
            <a:r>
              <a:rPr lang="en-US" sz="2000" b="1" dirty="0"/>
              <a:t>Plants!</a:t>
            </a:r>
            <a:r>
              <a:rPr lang="en-US" sz="2000" dirty="0"/>
              <a:t> - An informal conversation about gardening and plant propagation as you plan your spring and summer garden. This is a great opportunity to connect with colleagues and coordinate an exchange of seeds, clippings, starts, and other plant items. </a:t>
            </a:r>
          </a:p>
          <a:p>
            <a:pPr marL="0" indent="0" fontAlgn="base">
              <a:buNone/>
            </a:pPr>
            <a:r>
              <a:rPr lang="en-US" sz="2000" b="1" dirty="0"/>
              <a:t>Let's Catch Up </a:t>
            </a:r>
            <a:r>
              <a:rPr lang="en-US" sz="2000" dirty="0"/>
              <a:t>- Take this opportunity to catch up with your colleagues.</a:t>
            </a:r>
          </a:p>
          <a:p>
            <a:pPr marL="0" indent="0" fontAlgn="base">
              <a:buNone/>
            </a:pPr>
            <a:r>
              <a:rPr lang="en-US" sz="2000" b="1" dirty="0"/>
              <a:t>DIY/Craft </a:t>
            </a:r>
            <a:r>
              <a:rPr lang="en-US" sz="2000" dirty="0"/>
              <a:t>- Take this opportunity to talk about any projects you have completed or what you are currently doing.</a:t>
            </a:r>
          </a:p>
          <a:p>
            <a:pPr marL="0" indent="0" fontAlgn="base">
              <a:buNone/>
            </a:pPr>
            <a:r>
              <a:rPr lang="en-US" sz="2000" b="1" dirty="0"/>
              <a:t>Food </a:t>
            </a:r>
            <a:r>
              <a:rPr lang="en-US" sz="2000" dirty="0"/>
              <a:t>- Talk about restaurants and/or recipes you have discovered over the last year.</a:t>
            </a:r>
          </a:p>
        </p:txBody>
      </p:sp>
    </p:spTree>
    <p:extLst>
      <p:ext uri="{BB962C8B-B14F-4D97-AF65-F5344CB8AC3E}">
        <p14:creationId xmlns:p14="http://schemas.microsoft.com/office/powerpoint/2010/main" val="3352587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Council 2021/2022</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If you </a:t>
            </a:r>
            <a:r>
              <a:rPr lang="en-US" dirty="0" smtClean="0"/>
              <a:t>are interested </a:t>
            </a:r>
            <a:r>
              <a:rPr lang="en-US" dirty="0"/>
              <a:t>in being more involved in our campus community, please </a:t>
            </a:r>
            <a:r>
              <a:rPr lang="en-US" dirty="0" smtClean="0"/>
              <a:t>consider serving </a:t>
            </a:r>
            <a:r>
              <a:rPr lang="en-US" dirty="0"/>
              <a:t>on Staff Council for the 2021-2022 academic </a:t>
            </a:r>
            <a:r>
              <a:rPr lang="en-US" dirty="0" smtClean="0"/>
              <a:t>year.</a:t>
            </a:r>
            <a:r>
              <a:rPr lang="en-US" dirty="0"/>
              <a:t> </a:t>
            </a:r>
          </a:p>
          <a:p>
            <a:r>
              <a:rPr lang="en-US" b="1" dirty="0"/>
              <a:t>Staff Councilor Role </a:t>
            </a:r>
            <a:r>
              <a:rPr lang="en-US" dirty="0"/>
              <a:t>(2-year term with optional 3rd year)</a:t>
            </a:r>
            <a:r>
              <a:rPr lang="en-US" b="1" dirty="0"/>
              <a:t> </a:t>
            </a:r>
            <a:endParaRPr lang="en-US" dirty="0"/>
          </a:p>
          <a:p>
            <a:pPr lvl="1"/>
            <a:r>
              <a:rPr lang="en-US" i="1" dirty="0"/>
              <a:t>Eligibility: </a:t>
            </a:r>
            <a:r>
              <a:rPr lang="en-US" dirty="0"/>
              <a:t>A non-academic employee working at least half-time and employed by Humboldt State University or an auxiliary organization</a:t>
            </a:r>
          </a:p>
          <a:p>
            <a:pPr lvl="1"/>
            <a:r>
              <a:rPr lang="en-US" i="1" dirty="0"/>
              <a:t>Term Dates: </a:t>
            </a:r>
            <a:r>
              <a:rPr lang="en-US" dirty="0"/>
              <a:t>August 1, 2021 - May 30, 2023 (or 2024 with optional 3rd year)</a:t>
            </a:r>
          </a:p>
          <a:p>
            <a:pPr lvl="1"/>
            <a:r>
              <a:rPr lang="en-US" i="1" dirty="0"/>
              <a:t>Time Commitment</a:t>
            </a:r>
            <a:r>
              <a:rPr lang="en-US" dirty="0"/>
              <a:t>: Typically 5-10 hours a month, to include one 90-minute Staff Council meeting and involvement on a Staff Council committee</a:t>
            </a:r>
          </a:p>
        </p:txBody>
      </p:sp>
    </p:spTree>
    <p:extLst>
      <p:ext uri="{BB962C8B-B14F-4D97-AF65-F5344CB8AC3E}">
        <p14:creationId xmlns:p14="http://schemas.microsoft.com/office/powerpoint/2010/main" val="260002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8238" y="1205731"/>
            <a:ext cx="9375525" cy="4446539"/>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"Staff Council has opened my perspective on the holistic nature of participating in institutional affairs. I have had the honor of learning my colleagues' values and paradigm related to a multitude of governance practices and policies. Additionally, being a member of the Council has left me feeling more integrated and connected to the campus community and overall mission of the institution. I would recommend Staff Council to any staff member looking to become more involved, meet new friends, and wanting to broaden the depth of understanding of campus life." </a:t>
            </a:r>
            <a:br>
              <a:rPr lang="en-US" sz="2800" dirty="0" smtClean="0"/>
            </a:br>
            <a:r>
              <a:rPr lang="en-US" sz="2800" dirty="0" smtClean="0"/>
              <a:t>- Morgan McBroom, Financial Aid</a:t>
            </a:r>
            <a:endParaRPr lang="en-US" sz="2800" dirty="0"/>
          </a:p>
        </p:txBody>
      </p:sp>
    </p:spTree>
    <p:extLst>
      <p:ext uri="{BB962C8B-B14F-4D97-AF65-F5344CB8AC3E}">
        <p14:creationId xmlns:p14="http://schemas.microsoft.com/office/powerpoint/2010/main" val="164537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1471353"/>
            <a:ext cx="8158688" cy="2103767"/>
          </a:xfrm>
        </p:spPr>
        <p:txBody>
          <a:bodyPr>
            <a:noAutofit/>
          </a:bodyPr>
          <a:lstStyle/>
          <a:p>
            <a:r>
              <a:rPr lang="en-US" sz="2400" dirty="0"/>
              <a:t>Humboldt State University is located on the present and ancestral Homeland and </a:t>
            </a:r>
            <a:r>
              <a:rPr lang="en-US" sz="2400" dirty="0" err="1"/>
              <a:t>unceded</a:t>
            </a:r>
            <a:r>
              <a:rPr lang="en-US" sz="2400" dirty="0"/>
              <a:t> territory of the Wiyot Tribe. Tribes and Nations in Humboldt County include Hupa, Karuk, Mattole, Tolowa, </a:t>
            </a:r>
            <a:r>
              <a:rPr lang="en-US" sz="2400" dirty="0" err="1"/>
              <a:t>Wailaki</a:t>
            </a:r>
            <a:r>
              <a:rPr lang="en-US" sz="2400" dirty="0"/>
              <a:t>, Wiyot, and Yurok. We make this land </a:t>
            </a:r>
            <a:r>
              <a:rPr lang="en-US" sz="2400" dirty="0" smtClean="0"/>
              <a:t>acknowledgment </a:t>
            </a:r>
            <a:r>
              <a:rPr lang="en-US" sz="2400" dirty="0"/>
              <a:t>in recognition that our words must be matched by action and approach. </a:t>
            </a:r>
          </a:p>
        </p:txBody>
      </p:sp>
      <p:sp>
        <p:nvSpPr>
          <p:cNvPr id="3" name="Text Placeholder 2"/>
          <p:cNvSpPr>
            <a:spLocks noGrp="1"/>
          </p:cNvSpPr>
          <p:nvPr>
            <p:ph type="body" idx="1"/>
          </p:nvPr>
        </p:nvSpPr>
        <p:spPr>
          <a:xfrm>
            <a:off x="2015069" y="3882044"/>
            <a:ext cx="8158690" cy="1729047"/>
          </a:xfrm>
        </p:spPr>
        <p:txBody>
          <a:bodyPr>
            <a:normAutofit/>
          </a:bodyPr>
          <a:lstStyle/>
          <a:p>
            <a:r>
              <a:rPr lang="en-US" dirty="0" smtClean="0"/>
              <a:t>Learn more from </a:t>
            </a:r>
            <a:r>
              <a:rPr lang="en-US" dirty="0"/>
              <a:t>Dr. </a:t>
            </a:r>
            <a:r>
              <a:rPr lang="en-US" dirty="0" err="1"/>
              <a:t>Cutcha</a:t>
            </a:r>
            <a:r>
              <a:rPr lang="en-US" dirty="0"/>
              <a:t> </a:t>
            </a:r>
            <a:r>
              <a:rPr lang="en-US" dirty="0" err="1"/>
              <a:t>Risling</a:t>
            </a:r>
            <a:r>
              <a:rPr lang="en-US" dirty="0"/>
              <a:t> </a:t>
            </a:r>
            <a:r>
              <a:rPr lang="en-US" dirty="0" err="1"/>
              <a:t>Baldy's</a:t>
            </a:r>
            <a:r>
              <a:rPr lang="en-US" dirty="0"/>
              <a:t> lecture </a:t>
            </a:r>
            <a:r>
              <a:rPr lang="en-US" dirty="0" smtClean="0"/>
              <a:t>“What </a:t>
            </a:r>
            <a:r>
              <a:rPr lang="en-US" dirty="0"/>
              <a:t>Good Is a Land Acknowledgment</a:t>
            </a:r>
            <a:r>
              <a:rPr lang="en-US" dirty="0" smtClean="0"/>
              <a:t>?”</a:t>
            </a:r>
          </a:p>
          <a:p>
            <a:r>
              <a:rPr lang="en-US" dirty="0" smtClean="0"/>
              <a:t>Please donate to the </a:t>
            </a:r>
            <a:r>
              <a:rPr lang="en-US" dirty="0"/>
              <a:t>Wiyot Tribe Honor Tax: </a:t>
            </a:r>
            <a:r>
              <a:rPr lang="en-US" b="1" dirty="0"/>
              <a:t>http://</a:t>
            </a:r>
            <a:r>
              <a:rPr lang="en-US" b="1" dirty="0" smtClean="0"/>
              <a:t>www.honortax.org</a:t>
            </a:r>
            <a:endParaRPr lang="en-US" dirty="0"/>
          </a:p>
        </p:txBody>
      </p:sp>
    </p:spTree>
    <p:extLst>
      <p:ext uri="{BB962C8B-B14F-4D97-AF65-F5344CB8AC3E}">
        <p14:creationId xmlns:p14="http://schemas.microsoft.com/office/powerpoint/2010/main" val="404068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Agenda</a:t>
            </a:r>
            <a:endParaRPr lang="en-US" dirty="0"/>
          </a:p>
        </p:txBody>
      </p:sp>
      <p:sp>
        <p:nvSpPr>
          <p:cNvPr id="3" name="Content Placeholder 2"/>
          <p:cNvSpPr>
            <a:spLocks noGrp="1"/>
          </p:cNvSpPr>
          <p:nvPr>
            <p:ph idx="1"/>
          </p:nvPr>
        </p:nvSpPr>
        <p:spPr/>
        <p:txBody>
          <a:bodyPr/>
          <a:lstStyle/>
          <a:p>
            <a:r>
              <a:rPr lang="en-US" dirty="0" smtClean="0"/>
              <a:t>3:00 PM – Welcome </a:t>
            </a:r>
          </a:p>
          <a:p>
            <a:r>
              <a:rPr lang="en-US" dirty="0" smtClean="0"/>
              <a:t>3:05 PM – President’s Address</a:t>
            </a:r>
          </a:p>
          <a:p>
            <a:r>
              <a:rPr lang="en-US" dirty="0" smtClean="0"/>
              <a:t>3:15</a:t>
            </a:r>
            <a:r>
              <a:rPr lang="en-US" dirty="0"/>
              <a:t> PM </a:t>
            </a:r>
            <a:r>
              <a:rPr lang="en-US" dirty="0" smtClean="0"/>
              <a:t> – 10/20 Years of Service Acknowledgment </a:t>
            </a:r>
          </a:p>
          <a:p>
            <a:r>
              <a:rPr lang="en-US" dirty="0" smtClean="0"/>
              <a:t>3:50 </a:t>
            </a:r>
            <a:r>
              <a:rPr lang="en-US" dirty="0"/>
              <a:t>PM </a:t>
            </a:r>
            <a:r>
              <a:rPr lang="en-US" dirty="0" smtClean="0"/>
              <a:t> – Mix and Mingle in Themed Break-Out Rooms</a:t>
            </a:r>
          </a:p>
          <a:p>
            <a:r>
              <a:rPr lang="en-US" dirty="0" smtClean="0"/>
              <a:t>4:20 PM – Prize Giveaway </a:t>
            </a:r>
          </a:p>
          <a:p>
            <a:endParaRPr lang="en-US" dirty="0"/>
          </a:p>
        </p:txBody>
      </p:sp>
    </p:spTree>
    <p:extLst>
      <p:ext uri="{BB962C8B-B14F-4D97-AF65-F5344CB8AC3E}">
        <p14:creationId xmlns:p14="http://schemas.microsoft.com/office/powerpoint/2010/main" val="157022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10/20 Years of Service</a:t>
            </a:r>
            <a:endParaRPr lang="en-US" dirty="0"/>
          </a:p>
        </p:txBody>
      </p:sp>
      <p:sp>
        <p:nvSpPr>
          <p:cNvPr id="3" name="Content Placeholder 2"/>
          <p:cNvSpPr>
            <a:spLocks noGrp="1"/>
          </p:cNvSpPr>
          <p:nvPr>
            <p:ph sz="half" idx="1"/>
          </p:nvPr>
        </p:nvSpPr>
        <p:spPr>
          <a:xfrm>
            <a:off x="1366890" y="2560320"/>
            <a:ext cx="9458221" cy="1030778"/>
          </a:xfrm>
        </p:spPr>
        <p:txBody>
          <a:bodyPr/>
          <a:lstStyle/>
          <a:p>
            <a:r>
              <a:rPr lang="en-US" dirty="0" smtClean="0"/>
              <a:t>We suggest changing your Zoom view to </a:t>
            </a:r>
            <a:r>
              <a:rPr lang="en-US" b="1" dirty="0" smtClean="0"/>
              <a:t>Speaker View</a:t>
            </a:r>
          </a:p>
          <a:p>
            <a:r>
              <a:rPr lang="en-US" dirty="0" smtClean="0"/>
              <a:t>In the top right corner of your Zoom screen, look for the following:</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5870" y="3591098"/>
            <a:ext cx="2920260" cy="2105660"/>
          </a:xfrm>
        </p:spPr>
      </p:pic>
    </p:spTree>
    <p:extLst>
      <p:ext uri="{BB962C8B-B14F-4D97-AF65-F5344CB8AC3E}">
        <p14:creationId xmlns:p14="http://schemas.microsoft.com/office/powerpoint/2010/main" val="2949409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Years Of Service – Academic Affairs</a:t>
            </a:r>
            <a:endParaRPr lang="en-US" dirty="0"/>
          </a:p>
        </p:txBody>
      </p:sp>
      <p:sp>
        <p:nvSpPr>
          <p:cNvPr id="3" name="Content Placeholder 2"/>
          <p:cNvSpPr>
            <a:spLocks noGrp="1"/>
          </p:cNvSpPr>
          <p:nvPr>
            <p:ph sz="half" idx="1"/>
          </p:nvPr>
        </p:nvSpPr>
        <p:spPr>
          <a:xfrm>
            <a:off x="1295402" y="2477191"/>
            <a:ext cx="4718304" cy="3433159"/>
          </a:xfrm>
        </p:spPr>
        <p:txBody>
          <a:bodyPr>
            <a:noAutofit/>
          </a:bodyPr>
          <a:lstStyle/>
          <a:p>
            <a:r>
              <a:rPr lang="en-US" sz="1600" b="1" dirty="0"/>
              <a:t>Susan </a:t>
            </a:r>
            <a:r>
              <a:rPr lang="en-US" sz="1600" b="1" dirty="0" err="1" smtClean="0"/>
              <a:t>Brater</a:t>
            </a:r>
            <a:r>
              <a:rPr lang="en-US" sz="1600" dirty="0" smtClean="0"/>
              <a:t>, </a:t>
            </a:r>
            <a:r>
              <a:rPr lang="en-US" sz="1200" dirty="0"/>
              <a:t>Sponsored Programs Foundation </a:t>
            </a:r>
            <a:endParaRPr lang="en-US" sz="1200" dirty="0" smtClean="0"/>
          </a:p>
          <a:p>
            <a:r>
              <a:rPr lang="en-US" sz="1600" b="1" dirty="0"/>
              <a:t>Kathleen </a:t>
            </a:r>
            <a:r>
              <a:rPr lang="en-US" sz="1600" b="1" dirty="0" err="1" smtClean="0"/>
              <a:t>Corridan</a:t>
            </a:r>
            <a:r>
              <a:rPr lang="en-US" sz="1600" dirty="0" smtClean="0"/>
              <a:t>, </a:t>
            </a:r>
            <a:r>
              <a:rPr lang="en-US" sz="1200" dirty="0"/>
              <a:t>Library</a:t>
            </a:r>
            <a:r>
              <a:rPr lang="en-US" sz="1400" dirty="0"/>
              <a:t> </a:t>
            </a:r>
            <a:endParaRPr lang="en-US" sz="1400" dirty="0" smtClean="0"/>
          </a:p>
          <a:p>
            <a:r>
              <a:rPr lang="en-US" sz="1600" b="1" dirty="0"/>
              <a:t>Terri </a:t>
            </a:r>
            <a:r>
              <a:rPr lang="en-US" sz="1600" b="1" dirty="0" smtClean="0"/>
              <a:t>Fisher</a:t>
            </a:r>
            <a:r>
              <a:rPr lang="en-US" sz="1600" dirty="0" smtClean="0"/>
              <a:t>, </a:t>
            </a:r>
            <a:r>
              <a:rPr lang="en-US" sz="1200" dirty="0"/>
              <a:t>Graduate Programs </a:t>
            </a:r>
            <a:endParaRPr lang="en-US" sz="1200" dirty="0" smtClean="0"/>
          </a:p>
          <a:p>
            <a:r>
              <a:rPr lang="en-US" sz="1600" b="1" dirty="0"/>
              <a:t>Alexander </a:t>
            </a:r>
            <a:r>
              <a:rPr lang="en-US" sz="1600" b="1" dirty="0" err="1" smtClean="0"/>
              <a:t>Hampel</a:t>
            </a:r>
            <a:r>
              <a:rPr lang="en-US" sz="1600" dirty="0" smtClean="0"/>
              <a:t>, </a:t>
            </a:r>
            <a:r>
              <a:rPr lang="en-US" sz="1200" dirty="0"/>
              <a:t>Information Security </a:t>
            </a:r>
            <a:endParaRPr lang="en-US" sz="1200" dirty="0" smtClean="0"/>
          </a:p>
          <a:p>
            <a:r>
              <a:rPr lang="en-US" sz="1600" b="1" dirty="0"/>
              <a:t>Jennifer </a:t>
            </a:r>
            <a:r>
              <a:rPr lang="en-US" sz="1600" b="1" dirty="0" smtClean="0"/>
              <a:t>Hood</a:t>
            </a:r>
            <a:r>
              <a:rPr lang="en-US" sz="1600" dirty="0" smtClean="0"/>
              <a:t>, </a:t>
            </a:r>
            <a:r>
              <a:rPr lang="en-US" sz="1200" dirty="0"/>
              <a:t>Theatre Film &amp; Dance </a:t>
            </a:r>
            <a:endParaRPr lang="en-US" sz="1200" dirty="0" smtClean="0"/>
          </a:p>
          <a:p>
            <a:r>
              <a:rPr lang="en-US" sz="1600" b="1" dirty="0"/>
              <a:t>Gay </a:t>
            </a:r>
            <a:r>
              <a:rPr lang="en-US" sz="1600" b="1" dirty="0" err="1" smtClean="0"/>
              <a:t>Hylton</a:t>
            </a:r>
            <a:r>
              <a:rPr lang="en-US" sz="1600" dirty="0" smtClean="0"/>
              <a:t>, </a:t>
            </a:r>
            <a:r>
              <a:rPr lang="en-US" sz="1200" dirty="0"/>
              <a:t>Office of Institutional Effectiveness </a:t>
            </a:r>
            <a:endParaRPr lang="en-US" sz="1600" dirty="0" smtClean="0"/>
          </a:p>
          <a:p>
            <a:r>
              <a:rPr lang="en-US" sz="1600" b="1" dirty="0"/>
              <a:t>Cortney </a:t>
            </a:r>
            <a:r>
              <a:rPr lang="en-US" sz="1600" b="1" dirty="0" err="1" smtClean="0"/>
              <a:t>Koors</a:t>
            </a:r>
            <a:r>
              <a:rPr lang="en-US" sz="1600" dirty="0" smtClean="0"/>
              <a:t>, </a:t>
            </a:r>
            <a:r>
              <a:rPr lang="en-US" sz="1200" dirty="0"/>
              <a:t>Math Department </a:t>
            </a:r>
            <a:endParaRPr lang="en-US" sz="1200" dirty="0" smtClean="0"/>
          </a:p>
          <a:p>
            <a:r>
              <a:rPr lang="en-US" sz="1600" b="1" dirty="0"/>
              <a:t>Carolyn </a:t>
            </a:r>
            <a:r>
              <a:rPr lang="en-US" sz="1600" b="1" dirty="0" err="1" smtClean="0"/>
              <a:t>Ortenburger</a:t>
            </a:r>
            <a:r>
              <a:rPr lang="en-US" sz="1600" dirty="0" smtClean="0"/>
              <a:t>, </a:t>
            </a:r>
            <a:r>
              <a:rPr lang="en-US" sz="1200" dirty="0"/>
              <a:t>Sponsored Programs Foundation </a:t>
            </a:r>
            <a:endParaRPr lang="en-US" sz="1200" dirty="0" smtClean="0"/>
          </a:p>
          <a:p>
            <a:r>
              <a:rPr lang="en-US" sz="1600" b="1" dirty="0"/>
              <a:t>Tom </a:t>
            </a:r>
            <a:r>
              <a:rPr lang="en-US" sz="1600" b="1" dirty="0" err="1" smtClean="0"/>
              <a:t>Quetchenbach</a:t>
            </a:r>
            <a:r>
              <a:rPr lang="en-US" sz="1600" dirty="0" smtClean="0"/>
              <a:t>, </a:t>
            </a:r>
            <a:r>
              <a:rPr lang="en-US" sz="1200" dirty="0"/>
              <a:t>Sponsored Programs </a:t>
            </a:r>
            <a:r>
              <a:rPr lang="en-US" sz="1200" dirty="0" smtClean="0"/>
              <a:t>Foundation</a:t>
            </a:r>
          </a:p>
          <a:p>
            <a:r>
              <a:rPr lang="en-US" sz="1600" b="1" dirty="0"/>
              <a:t>Jill Mooney</a:t>
            </a:r>
            <a:r>
              <a:rPr lang="en-US" sz="1600" dirty="0"/>
              <a:t>, </a:t>
            </a:r>
            <a:r>
              <a:rPr lang="en-US" sz="1200" dirty="0"/>
              <a:t>Child Development Center </a:t>
            </a:r>
          </a:p>
        </p:txBody>
      </p:sp>
      <p:sp>
        <p:nvSpPr>
          <p:cNvPr id="4" name="Content Placeholder 3"/>
          <p:cNvSpPr>
            <a:spLocks noGrp="1"/>
          </p:cNvSpPr>
          <p:nvPr>
            <p:ph sz="half" idx="2"/>
          </p:nvPr>
        </p:nvSpPr>
        <p:spPr>
          <a:xfrm>
            <a:off x="6178294" y="2477192"/>
            <a:ext cx="4718304" cy="3433158"/>
          </a:xfrm>
        </p:spPr>
        <p:txBody>
          <a:bodyPr>
            <a:noAutofit/>
          </a:bodyPr>
          <a:lstStyle/>
          <a:p>
            <a:r>
              <a:rPr lang="en-US" sz="1600" b="1" dirty="0"/>
              <a:t>Kelda </a:t>
            </a:r>
            <a:r>
              <a:rPr lang="en-US" sz="1600" b="1" dirty="0" smtClean="0"/>
              <a:t>Quintana</a:t>
            </a:r>
            <a:r>
              <a:rPr lang="en-US" sz="1600" dirty="0" smtClean="0"/>
              <a:t>, </a:t>
            </a:r>
            <a:r>
              <a:rPr lang="en-US" sz="1200" dirty="0"/>
              <a:t>Academic &amp; Career Advising </a:t>
            </a:r>
            <a:endParaRPr lang="en-US" sz="1200" dirty="0" smtClean="0"/>
          </a:p>
          <a:p>
            <a:r>
              <a:rPr lang="en-US" sz="1600" b="1" dirty="0"/>
              <a:t>Taylor </a:t>
            </a:r>
            <a:r>
              <a:rPr lang="en-US" sz="1600" b="1" dirty="0" smtClean="0"/>
              <a:t>Sorrels</a:t>
            </a:r>
            <a:r>
              <a:rPr lang="en-US" sz="1600" dirty="0" smtClean="0"/>
              <a:t>, </a:t>
            </a:r>
            <a:r>
              <a:rPr lang="en-US" sz="1200" dirty="0"/>
              <a:t>Office of Academic Affairs </a:t>
            </a:r>
            <a:endParaRPr lang="en-US" sz="1200" dirty="0" smtClean="0"/>
          </a:p>
          <a:p>
            <a:r>
              <a:rPr lang="en-US" sz="1600" b="1" dirty="0"/>
              <a:t>Amanda </a:t>
            </a:r>
            <a:r>
              <a:rPr lang="en-US" sz="1600" b="1" dirty="0" err="1" smtClean="0"/>
              <a:t>Staack</a:t>
            </a:r>
            <a:r>
              <a:rPr lang="en-US" sz="1600" dirty="0" smtClean="0"/>
              <a:t>, </a:t>
            </a:r>
            <a:r>
              <a:rPr lang="en-US" sz="1200" dirty="0"/>
              <a:t>Indian Natural Resource Science &amp; </a:t>
            </a:r>
            <a:r>
              <a:rPr lang="en-US" sz="1200" dirty="0" smtClean="0"/>
              <a:t>Engineering</a:t>
            </a:r>
          </a:p>
          <a:p>
            <a:r>
              <a:rPr lang="en-US" sz="1600" b="1" dirty="0" smtClean="0"/>
              <a:t>Stephanie Steffen</a:t>
            </a:r>
            <a:r>
              <a:rPr lang="en-US" sz="1600" dirty="0" smtClean="0"/>
              <a:t>, </a:t>
            </a:r>
            <a:r>
              <a:rPr lang="en-US" sz="1200" dirty="0"/>
              <a:t>Biology Department </a:t>
            </a:r>
            <a:endParaRPr lang="en-US" sz="1200" dirty="0" smtClean="0"/>
          </a:p>
          <a:p>
            <a:r>
              <a:rPr lang="en-US" sz="1600" b="1" dirty="0" smtClean="0"/>
              <a:t>Peggy Stewart</a:t>
            </a:r>
            <a:r>
              <a:rPr lang="en-US" sz="1600" dirty="0" smtClean="0"/>
              <a:t>, </a:t>
            </a:r>
            <a:r>
              <a:rPr lang="en-US" sz="1600" dirty="0"/>
              <a:t>Politics Department </a:t>
            </a:r>
            <a:endParaRPr lang="en-US" sz="1600" dirty="0" smtClean="0"/>
          </a:p>
          <a:p>
            <a:r>
              <a:rPr lang="en-US" sz="1600" b="1" dirty="0"/>
              <a:t>Ann </a:t>
            </a:r>
            <a:r>
              <a:rPr lang="en-US" sz="1600" b="1" dirty="0" smtClean="0"/>
              <a:t>Stromberg-Johnson</a:t>
            </a:r>
            <a:r>
              <a:rPr lang="en-US" sz="1600" dirty="0" smtClean="0"/>
              <a:t>, </a:t>
            </a:r>
            <a:r>
              <a:rPr lang="en-US" sz="1200" dirty="0"/>
              <a:t>Sponsored Programs Foundation </a:t>
            </a:r>
            <a:endParaRPr lang="en-US" sz="1200" dirty="0" smtClean="0"/>
          </a:p>
          <a:p>
            <a:r>
              <a:rPr lang="en-US" sz="1600" b="1" dirty="0"/>
              <a:t>Shawn  </a:t>
            </a:r>
            <a:r>
              <a:rPr lang="en-US" sz="1600" b="1" dirty="0" smtClean="0"/>
              <a:t>Thompson</a:t>
            </a:r>
            <a:r>
              <a:rPr lang="en-US" sz="1600" dirty="0" smtClean="0"/>
              <a:t>, </a:t>
            </a:r>
            <a:r>
              <a:rPr lang="en-US" sz="1200" dirty="0"/>
              <a:t>Sponsored Programs Foundation </a:t>
            </a:r>
            <a:endParaRPr lang="en-US" sz="1200" dirty="0" smtClean="0"/>
          </a:p>
          <a:p>
            <a:r>
              <a:rPr lang="en-US" sz="1600" b="1" dirty="0"/>
              <a:t>Stacy </a:t>
            </a:r>
            <a:r>
              <a:rPr lang="en-US" sz="1600" b="1" dirty="0" smtClean="0"/>
              <a:t>Becker</a:t>
            </a:r>
            <a:r>
              <a:rPr lang="en-US" sz="1600" dirty="0" smtClean="0"/>
              <a:t>, </a:t>
            </a:r>
            <a:r>
              <a:rPr lang="en-US" sz="1200" dirty="0"/>
              <a:t>Student Support Services </a:t>
            </a:r>
            <a:endParaRPr lang="en-US" sz="1600" dirty="0" smtClean="0"/>
          </a:p>
          <a:p>
            <a:r>
              <a:rPr lang="en-US" sz="1600" b="1" dirty="0"/>
              <a:t>Michele </a:t>
            </a:r>
            <a:r>
              <a:rPr lang="en-US" sz="1600" b="1" dirty="0" smtClean="0"/>
              <a:t>Miyamoto</a:t>
            </a:r>
            <a:r>
              <a:rPr lang="en-US" sz="1600" dirty="0" smtClean="0"/>
              <a:t>, </a:t>
            </a:r>
            <a:r>
              <a:rPr lang="en-US" sz="1200" dirty="0"/>
              <a:t>Learning Center </a:t>
            </a:r>
            <a:endParaRPr lang="en-US" sz="1200" dirty="0" smtClean="0"/>
          </a:p>
        </p:txBody>
      </p:sp>
    </p:spTree>
    <p:extLst>
      <p:ext uri="{BB962C8B-B14F-4D97-AF65-F5344CB8AC3E}">
        <p14:creationId xmlns:p14="http://schemas.microsoft.com/office/powerpoint/2010/main" val="129821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Years Of Service – Academic Affairs</a:t>
            </a:r>
            <a:endParaRPr lang="en-US" dirty="0"/>
          </a:p>
        </p:txBody>
      </p:sp>
      <p:sp>
        <p:nvSpPr>
          <p:cNvPr id="3" name="Content Placeholder 2"/>
          <p:cNvSpPr>
            <a:spLocks noGrp="1"/>
          </p:cNvSpPr>
          <p:nvPr>
            <p:ph sz="half" idx="1"/>
          </p:nvPr>
        </p:nvSpPr>
        <p:spPr>
          <a:xfrm>
            <a:off x="1295402" y="2477191"/>
            <a:ext cx="4718304" cy="3433159"/>
          </a:xfrm>
        </p:spPr>
        <p:txBody>
          <a:bodyPr>
            <a:noAutofit/>
          </a:bodyPr>
          <a:lstStyle/>
          <a:p>
            <a:r>
              <a:rPr lang="en-US" sz="1600" b="1" dirty="0"/>
              <a:t>Richard </a:t>
            </a:r>
            <a:r>
              <a:rPr lang="en-US" sz="1600" b="1" dirty="0" smtClean="0"/>
              <a:t>Alvarez</a:t>
            </a:r>
            <a:r>
              <a:rPr lang="en-US" sz="1600" dirty="0" smtClean="0"/>
              <a:t>, </a:t>
            </a:r>
            <a:r>
              <a:rPr lang="en-US" sz="1200" dirty="0"/>
              <a:t>Kinesiology and Recreation </a:t>
            </a:r>
            <a:endParaRPr lang="en-US" sz="1600" dirty="0" smtClean="0"/>
          </a:p>
          <a:p>
            <a:r>
              <a:rPr lang="en-US" sz="1600" b="1" dirty="0"/>
              <a:t>Mary </a:t>
            </a:r>
            <a:r>
              <a:rPr lang="en-US" sz="1600" b="1" dirty="0" err="1" smtClean="0"/>
              <a:t>Bencie</a:t>
            </a:r>
            <a:r>
              <a:rPr lang="en-US" sz="1600" b="1" dirty="0" smtClean="0"/>
              <a:t>,</a:t>
            </a:r>
            <a:r>
              <a:rPr lang="en-US" sz="1600" dirty="0" smtClean="0"/>
              <a:t> </a:t>
            </a:r>
            <a:r>
              <a:rPr lang="en-US" sz="1200" dirty="0"/>
              <a:t>Biology Department </a:t>
            </a:r>
            <a:endParaRPr lang="en-US" sz="1200" dirty="0" smtClean="0"/>
          </a:p>
          <a:p>
            <a:r>
              <a:rPr lang="en-US" sz="1600" b="1" dirty="0"/>
              <a:t>Tamar </a:t>
            </a:r>
            <a:r>
              <a:rPr lang="en-US" sz="1600" b="1" dirty="0" err="1" smtClean="0"/>
              <a:t>Danufsky</a:t>
            </a:r>
            <a:r>
              <a:rPr lang="en-US" sz="1600" b="1" dirty="0" smtClean="0"/>
              <a:t>, </a:t>
            </a:r>
            <a:r>
              <a:rPr lang="en-US" sz="1200" dirty="0"/>
              <a:t>Wildlife Department </a:t>
            </a:r>
            <a:endParaRPr lang="en-US" sz="1200" dirty="0" smtClean="0"/>
          </a:p>
          <a:p>
            <a:r>
              <a:rPr lang="en-US" sz="1600" b="1" dirty="0"/>
              <a:t>Dana </a:t>
            </a:r>
            <a:r>
              <a:rPr lang="en-US" sz="1600" b="1" dirty="0" err="1" smtClean="0"/>
              <a:t>Deason</a:t>
            </a:r>
            <a:r>
              <a:rPr lang="en-US" sz="1600" b="1" dirty="0" smtClean="0"/>
              <a:t>, </a:t>
            </a:r>
            <a:r>
              <a:rPr lang="en-US" sz="1200" dirty="0"/>
              <a:t>Academic &amp; Career Advising </a:t>
            </a:r>
            <a:endParaRPr lang="en-US" sz="1600" dirty="0" smtClean="0"/>
          </a:p>
          <a:p>
            <a:r>
              <a:rPr lang="en-US" sz="1600" b="1" dirty="0"/>
              <a:t>Allison </a:t>
            </a:r>
            <a:r>
              <a:rPr lang="en-US" sz="1600" b="1" dirty="0" smtClean="0"/>
              <a:t>Hansberry, </a:t>
            </a:r>
            <a:r>
              <a:rPr lang="en-US" sz="1200" dirty="0"/>
              <a:t>Sponsored Programs Foundation </a:t>
            </a:r>
            <a:endParaRPr lang="en-US" sz="1200" dirty="0" smtClean="0"/>
          </a:p>
          <a:p>
            <a:r>
              <a:rPr lang="en-US" sz="1600" b="1" dirty="0"/>
              <a:t>Kenna Kay </a:t>
            </a:r>
            <a:r>
              <a:rPr lang="en-US" sz="1600" b="1" dirty="0" smtClean="0"/>
              <a:t>Hyatt, </a:t>
            </a:r>
            <a:r>
              <a:rPr lang="en-US" sz="1200" dirty="0"/>
              <a:t>World Languages </a:t>
            </a:r>
            <a:endParaRPr lang="en-US" sz="1200" dirty="0" smtClean="0"/>
          </a:p>
          <a:p>
            <a:r>
              <a:rPr lang="en-US" sz="1600" b="1" dirty="0"/>
              <a:t>Susan </a:t>
            </a:r>
            <a:r>
              <a:rPr lang="en-US" sz="1600" b="1" dirty="0" smtClean="0"/>
              <a:t>Karl, </a:t>
            </a:r>
            <a:r>
              <a:rPr lang="en-US" sz="1200" dirty="0"/>
              <a:t>Learning Center </a:t>
            </a:r>
            <a:endParaRPr lang="en-US" sz="1200" dirty="0" smtClean="0"/>
          </a:p>
          <a:p>
            <a:r>
              <a:rPr lang="en-US" sz="1600" b="1" dirty="0"/>
              <a:t>Deborah </a:t>
            </a:r>
            <a:r>
              <a:rPr lang="en-US" sz="1600" b="1" dirty="0" err="1" smtClean="0"/>
              <a:t>Ketelsen</a:t>
            </a:r>
            <a:r>
              <a:rPr lang="en-US" sz="1600" b="1" dirty="0" smtClean="0"/>
              <a:t>, </a:t>
            </a:r>
            <a:r>
              <a:rPr lang="en-US" sz="1200" dirty="0"/>
              <a:t>Center For Teaching and Learning </a:t>
            </a:r>
          </a:p>
        </p:txBody>
      </p:sp>
      <p:sp>
        <p:nvSpPr>
          <p:cNvPr id="4" name="Content Placeholder 3"/>
          <p:cNvSpPr>
            <a:spLocks noGrp="1"/>
          </p:cNvSpPr>
          <p:nvPr>
            <p:ph sz="half" idx="2"/>
          </p:nvPr>
        </p:nvSpPr>
        <p:spPr>
          <a:xfrm>
            <a:off x="6178294" y="2477192"/>
            <a:ext cx="4718304" cy="3433158"/>
          </a:xfrm>
        </p:spPr>
        <p:txBody>
          <a:bodyPr>
            <a:noAutofit/>
          </a:bodyPr>
          <a:lstStyle/>
          <a:p>
            <a:r>
              <a:rPr lang="en-US" sz="1600" b="1" dirty="0"/>
              <a:t>Lisa </a:t>
            </a:r>
            <a:r>
              <a:rPr lang="en-US" sz="1600" b="1" dirty="0" smtClean="0"/>
              <a:t>Lewis, </a:t>
            </a:r>
            <a:r>
              <a:rPr lang="en-US" sz="1200" dirty="0"/>
              <a:t>Information Technology Services </a:t>
            </a:r>
            <a:endParaRPr lang="en-US" sz="1200" dirty="0" smtClean="0"/>
          </a:p>
          <a:p>
            <a:r>
              <a:rPr lang="en-US" sz="1600" b="1" dirty="0"/>
              <a:t>Amy </a:t>
            </a:r>
            <a:r>
              <a:rPr lang="en-US" sz="1600" b="1" dirty="0" smtClean="0"/>
              <a:t>Martin, </a:t>
            </a:r>
            <a:r>
              <a:rPr lang="en-US" sz="1200" dirty="0"/>
              <a:t>Academic &amp; Career Advising </a:t>
            </a:r>
            <a:endParaRPr lang="en-US" sz="1200" dirty="0" smtClean="0"/>
          </a:p>
          <a:p>
            <a:r>
              <a:rPr lang="en-US" sz="1600" b="1" dirty="0"/>
              <a:t>Drew </a:t>
            </a:r>
            <a:r>
              <a:rPr lang="en-US" sz="1600" b="1" dirty="0" smtClean="0"/>
              <a:t>Meyer, </a:t>
            </a:r>
            <a:r>
              <a:rPr lang="en-US" sz="1200" dirty="0"/>
              <a:t>Information Technology Services </a:t>
            </a:r>
            <a:endParaRPr lang="en-US" sz="1200" dirty="0" smtClean="0"/>
          </a:p>
          <a:p>
            <a:r>
              <a:rPr lang="en-US" sz="1600" b="1" dirty="0"/>
              <a:t>Gary </a:t>
            </a:r>
            <a:r>
              <a:rPr lang="en-US" sz="1600" b="1" dirty="0" err="1" smtClean="0"/>
              <a:t>Noar</a:t>
            </a:r>
            <a:r>
              <a:rPr lang="en-US" sz="1600" b="1" dirty="0" smtClean="0"/>
              <a:t>, </a:t>
            </a:r>
            <a:r>
              <a:rPr lang="en-US" sz="1200" dirty="0"/>
              <a:t>Information Technology Services </a:t>
            </a:r>
            <a:endParaRPr lang="en-US" sz="1200" dirty="0" smtClean="0"/>
          </a:p>
          <a:p>
            <a:r>
              <a:rPr lang="en-US" sz="1600" b="1" dirty="0"/>
              <a:t>David </a:t>
            </a:r>
            <a:r>
              <a:rPr lang="en-US" sz="1600" b="1" dirty="0" smtClean="0"/>
              <a:t>Pearson, </a:t>
            </a:r>
            <a:r>
              <a:rPr lang="en-US" sz="1200" dirty="0" smtClean="0"/>
              <a:t>Information </a:t>
            </a:r>
            <a:r>
              <a:rPr lang="en-US" sz="1200" dirty="0"/>
              <a:t>Technology Services </a:t>
            </a:r>
            <a:endParaRPr lang="en-US" sz="1200" dirty="0" smtClean="0"/>
          </a:p>
          <a:p>
            <a:r>
              <a:rPr lang="en-US" sz="1600" b="1" dirty="0"/>
              <a:t>Andrew </a:t>
            </a:r>
            <a:r>
              <a:rPr lang="en-US" sz="1600" b="1" dirty="0" smtClean="0"/>
              <a:t>Pierce, </a:t>
            </a:r>
            <a:r>
              <a:rPr lang="en-US" sz="1200" dirty="0"/>
              <a:t>Information Technology Services </a:t>
            </a:r>
            <a:endParaRPr lang="en-US" sz="1200" dirty="0" smtClean="0"/>
          </a:p>
          <a:p>
            <a:r>
              <a:rPr lang="en-US" sz="1600" b="1" dirty="0"/>
              <a:t>Dale </a:t>
            </a:r>
            <a:r>
              <a:rPr lang="en-US" sz="1600" b="1" dirty="0" smtClean="0"/>
              <a:t>Sanford, </a:t>
            </a:r>
            <a:r>
              <a:rPr lang="en-US" sz="1200" dirty="0"/>
              <a:t>Information Technology Services </a:t>
            </a:r>
            <a:endParaRPr lang="en-US" sz="1200" dirty="0" smtClean="0"/>
          </a:p>
          <a:p>
            <a:r>
              <a:rPr lang="en-US" sz="1600" b="1" dirty="0"/>
              <a:t>Annette </a:t>
            </a:r>
            <a:r>
              <a:rPr lang="en-US" sz="1600" b="1" dirty="0" err="1" smtClean="0"/>
              <a:t>Troxel</a:t>
            </a:r>
            <a:r>
              <a:rPr lang="en-US" sz="1600" b="1" dirty="0" smtClean="0"/>
              <a:t>, </a:t>
            </a:r>
            <a:r>
              <a:rPr lang="en-US" sz="1200" dirty="0"/>
              <a:t>College of Professional Studies </a:t>
            </a:r>
            <a:endParaRPr lang="en-US" sz="1200" dirty="0" smtClean="0"/>
          </a:p>
          <a:p>
            <a:r>
              <a:rPr lang="en-US" sz="1600" b="1" dirty="0"/>
              <a:t>Kimberly </a:t>
            </a:r>
            <a:r>
              <a:rPr lang="en-US" sz="1600" b="1" dirty="0" smtClean="0"/>
              <a:t>Vincent-Layton, </a:t>
            </a:r>
            <a:r>
              <a:rPr lang="en-US" sz="1200" dirty="0"/>
              <a:t>Center For Teaching and Learning </a:t>
            </a:r>
            <a:endParaRPr lang="en-US" sz="1200" dirty="0" smtClean="0"/>
          </a:p>
        </p:txBody>
      </p:sp>
    </p:spTree>
    <p:extLst>
      <p:ext uri="{BB962C8B-B14F-4D97-AF65-F5344CB8AC3E}">
        <p14:creationId xmlns:p14="http://schemas.microsoft.com/office/powerpoint/2010/main" val="89060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10 Years Of Service – Enrollment Management</a:t>
            </a:r>
            <a:endParaRPr lang="en-US" sz="3600" dirty="0"/>
          </a:p>
        </p:txBody>
      </p:sp>
      <p:sp>
        <p:nvSpPr>
          <p:cNvPr id="3" name="Content Placeholder 2"/>
          <p:cNvSpPr>
            <a:spLocks noGrp="1"/>
          </p:cNvSpPr>
          <p:nvPr>
            <p:ph sz="half" idx="1"/>
          </p:nvPr>
        </p:nvSpPr>
        <p:spPr/>
        <p:txBody>
          <a:bodyPr>
            <a:normAutofit/>
          </a:bodyPr>
          <a:lstStyle/>
          <a:p>
            <a:r>
              <a:rPr lang="en-US" b="1" dirty="0"/>
              <a:t>Sarah </a:t>
            </a:r>
            <a:r>
              <a:rPr lang="en-US" b="1" dirty="0" smtClean="0"/>
              <a:t>Ben-</a:t>
            </a:r>
            <a:r>
              <a:rPr lang="en-US" b="1" dirty="0" err="1" smtClean="0"/>
              <a:t>Zvi</a:t>
            </a:r>
            <a:r>
              <a:rPr lang="en-US" b="1" dirty="0" smtClean="0"/>
              <a:t>, </a:t>
            </a:r>
            <a:r>
              <a:rPr lang="en-US" sz="1800" dirty="0"/>
              <a:t>Testing Center </a:t>
            </a:r>
            <a:endParaRPr lang="en-US" dirty="0" smtClean="0"/>
          </a:p>
          <a:p>
            <a:r>
              <a:rPr lang="en-US" b="1" dirty="0"/>
              <a:t>Juan </a:t>
            </a:r>
            <a:r>
              <a:rPr lang="en-US" b="1" dirty="0" smtClean="0"/>
              <a:t>Diaz, </a:t>
            </a:r>
            <a:r>
              <a:rPr lang="en-US" sz="1800" dirty="0"/>
              <a:t>Financial Aid </a:t>
            </a:r>
            <a:endParaRPr lang="en-US" sz="1800" dirty="0" smtClean="0"/>
          </a:p>
          <a:p>
            <a:r>
              <a:rPr lang="en-US" b="1" dirty="0"/>
              <a:t>Julie </a:t>
            </a:r>
            <a:r>
              <a:rPr lang="en-US" b="1" dirty="0" err="1" smtClean="0"/>
              <a:t>Koeppel</a:t>
            </a:r>
            <a:r>
              <a:rPr lang="en-US" b="1" dirty="0" smtClean="0"/>
              <a:t>, </a:t>
            </a:r>
            <a:r>
              <a:rPr lang="en-US" sz="1800" dirty="0"/>
              <a:t>Office of the Registrar </a:t>
            </a:r>
          </a:p>
        </p:txBody>
      </p:sp>
      <p:sp>
        <p:nvSpPr>
          <p:cNvPr id="4" name="Content Placeholder 3"/>
          <p:cNvSpPr>
            <a:spLocks noGrp="1"/>
          </p:cNvSpPr>
          <p:nvPr>
            <p:ph sz="half" idx="2"/>
          </p:nvPr>
        </p:nvSpPr>
        <p:spPr/>
        <p:txBody>
          <a:bodyPr>
            <a:normAutofit/>
          </a:bodyPr>
          <a:lstStyle/>
          <a:p>
            <a:r>
              <a:rPr lang="en-US" b="1" dirty="0"/>
              <a:t>Karin </a:t>
            </a:r>
            <a:r>
              <a:rPr lang="en-US" b="1" dirty="0" err="1" smtClean="0"/>
              <a:t>Rodamer</a:t>
            </a:r>
            <a:r>
              <a:rPr lang="en-US" dirty="0" smtClean="0"/>
              <a:t>, </a:t>
            </a:r>
            <a:r>
              <a:rPr lang="en-US" sz="1800" dirty="0"/>
              <a:t>Student Health </a:t>
            </a:r>
            <a:r>
              <a:rPr lang="en-US" sz="1800" dirty="0" smtClean="0"/>
              <a:t>&amp; </a:t>
            </a:r>
            <a:r>
              <a:rPr lang="en-US" sz="1800" dirty="0"/>
              <a:t>Wellbeing Services </a:t>
            </a:r>
            <a:endParaRPr lang="en-US" sz="1800" dirty="0" smtClean="0"/>
          </a:p>
          <a:p>
            <a:r>
              <a:rPr lang="en-US" b="1" dirty="0"/>
              <a:t>Andrea </a:t>
            </a:r>
            <a:r>
              <a:rPr lang="en-US" b="1" dirty="0" smtClean="0"/>
              <a:t>Webb</a:t>
            </a:r>
            <a:r>
              <a:rPr lang="en-US" dirty="0" smtClean="0"/>
              <a:t>, </a:t>
            </a:r>
            <a:r>
              <a:rPr lang="en-US" sz="1800" dirty="0"/>
              <a:t>Office of the Registrar </a:t>
            </a:r>
            <a:endParaRPr lang="en-US" sz="1800" dirty="0" smtClean="0"/>
          </a:p>
          <a:p>
            <a:r>
              <a:rPr lang="en-US" b="1" dirty="0"/>
              <a:t>Melissa </a:t>
            </a:r>
            <a:r>
              <a:rPr lang="en-US" b="1" dirty="0" smtClean="0"/>
              <a:t>Tafoya, </a:t>
            </a:r>
            <a:r>
              <a:rPr lang="en-US" sz="1800" dirty="0"/>
              <a:t>Office of the Registrar </a:t>
            </a:r>
          </a:p>
        </p:txBody>
      </p:sp>
    </p:spTree>
    <p:extLst>
      <p:ext uri="{BB962C8B-B14F-4D97-AF65-F5344CB8AC3E}">
        <p14:creationId xmlns:p14="http://schemas.microsoft.com/office/powerpoint/2010/main" val="73311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 Years Of Service – Enrollment Management</a:t>
            </a:r>
            <a:endParaRPr lang="en-US" sz="3600" dirty="0"/>
          </a:p>
        </p:txBody>
      </p:sp>
      <p:sp>
        <p:nvSpPr>
          <p:cNvPr id="3" name="Content Placeholder 2"/>
          <p:cNvSpPr>
            <a:spLocks noGrp="1"/>
          </p:cNvSpPr>
          <p:nvPr>
            <p:ph sz="half" idx="1"/>
          </p:nvPr>
        </p:nvSpPr>
        <p:spPr>
          <a:xfrm>
            <a:off x="1295401" y="2560320"/>
            <a:ext cx="9145384" cy="3310128"/>
          </a:xfrm>
        </p:spPr>
        <p:txBody>
          <a:bodyPr>
            <a:normAutofit/>
          </a:bodyPr>
          <a:lstStyle/>
          <a:p>
            <a:r>
              <a:rPr lang="en-US" b="1" dirty="0"/>
              <a:t>Jodie </a:t>
            </a:r>
            <a:r>
              <a:rPr lang="en-US" b="1" dirty="0" smtClean="0"/>
              <a:t>Baker, </a:t>
            </a:r>
            <a:r>
              <a:rPr lang="en-US" sz="1800" dirty="0"/>
              <a:t>Office of the </a:t>
            </a:r>
            <a:r>
              <a:rPr lang="en-US" sz="1800" dirty="0" smtClean="0"/>
              <a:t>Registrar</a:t>
            </a:r>
          </a:p>
          <a:p>
            <a:r>
              <a:rPr lang="en-US" b="1" dirty="0" smtClean="0"/>
              <a:t>Marguerite Powers</a:t>
            </a:r>
            <a:r>
              <a:rPr lang="en-US" sz="1800" dirty="0" smtClean="0"/>
              <a:t>, </a:t>
            </a:r>
            <a:r>
              <a:rPr lang="en-US" sz="1800" dirty="0"/>
              <a:t>Office of the Vice President of Enrollment Management</a:t>
            </a:r>
            <a:r>
              <a:rPr lang="en-US" sz="1800" dirty="0" smtClean="0"/>
              <a:t> </a:t>
            </a:r>
            <a:endParaRPr lang="en-US" sz="1800" dirty="0"/>
          </a:p>
        </p:txBody>
      </p:sp>
    </p:spTree>
    <p:extLst>
      <p:ext uri="{BB962C8B-B14F-4D97-AF65-F5344CB8AC3E}">
        <p14:creationId xmlns:p14="http://schemas.microsoft.com/office/powerpoint/2010/main" val="137651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10 Years Of Service - </a:t>
            </a:r>
            <a:r>
              <a:rPr lang="en-US" sz="3600" dirty="0"/>
              <a:t>Administration &amp; Finance </a:t>
            </a:r>
          </a:p>
        </p:txBody>
      </p:sp>
      <p:sp>
        <p:nvSpPr>
          <p:cNvPr id="3" name="Content Placeholder 2"/>
          <p:cNvSpPr>
            <a:spLocks noGrp="1"/>
          </p:cNvSpPr>
          <p:nvPr>
            <p:ph sz="half" idx="1"/>
          </p:nvPr>
        </p:nvSpPr>
        <p:spPr/>
        <p:txBody>
          <a:bodyPr>
            <a:normAutofit/>
          </a:bodyPr>
          <a:lstStyle/>
          <a:p>
            <a:r>
              <a:rPr lang="en-US" b="1" dirty="0"/>
              <a:t>Denise </a:t>
            </a:r>
            <a:r>
              <a:rPr lang="en-US" b="1" dirty="0" smtClean="0"/>
              <a:t>Bettendorf, </a:t>
            </a:r>
            <a:r>
              <a:rPr lang="en-US" sz="1900" dirty="0" smtClean="0"/>
              <a:t>Accounting</a:t>
            </a:r>
          </a:p>
          <a:p>
            <a:r>
              <a:rPr lang="en-US" b="1" dirty="0"/>
              <a:t>Daniel </a:t>
            </a:r>
            <a:r>
              <a:rPr lang="en-US" b="1" dirty="0" smtClean="0"/>
              <a:t>Bouchard, </a:t>
            </a:r>
            <a:r>
              <a:rPr lang="en-US" sz="1900" dirty="0"/>
              <a:t>Facilities Management </a:t>
            </a:r>
            <a:endParaRPr lang="en-US" sz="1900" dirty="0" smtClean="0"/>
          </a:p>
          <a:p>
            <a:r>
              <a:rPr lang="en-US" b="1" dirty="0"/>
              <a:t>Robert </a:t>
            </a:r>
            <a:r>
              <a:rPr lang="en-US" b="1" dirty="0" smtClean="0"/>
              <a:t>Brown, </a:t>
            </a:r>
            <a:r>
              <a:rPr lang="en-US" sz="1900" dirty="0"/>
              <a:t>Facilities Management </a:t>
            </a:r>
            <a:endParaRPr lang="en-US" dirty="0" smtClean="0"/>
          </a:p>
          <a:p>
            <a:r>
              <a:rPr lang="en-US" b="1" dirty="0"/>
              <a:t>Celina </a:t>
            </a:r>
            <a:r>
              <a:rPr lang="en-US" b="1" dirty="0" smtClean="0"/>
              <a:t>Ferreira, </a:t>
            </a:r>
            <a:r>
              <a:rPr lang="en-US" sz="1900" dirty="0"/>
              <a:t>Parking </a:t>
            </a:r>
          </a:p>
        </p:txBody>
      </p:sp>
      <p:sp>
        <p:nvSpPr>
          <p:cNvPr id="4" name="Content Placeholder 3"/>
          <p:cNvSpPr>
            <a:spLocks noGrp="1"/>
          </p:cNvSpPr>
          <p:nvPr>
            <p:ph sz="half" idx="2"/>
          </p:nvPr>
        </p:nvSpPr>
        <p:spPr/>
        <p:txBody>
          <a:bodyPr>
            <a:normAutofit/>
          </a:bodyPr>
          <a:lstStyle/>
          <a:p>
            <a:r>
              <a:rPr lang="en-US" b="1" dirty="0"/>
              <a:t>David </a:t>
            </a:r>
            <a:r>
              <a:rPr lang="en-US" b="1" dirty="0" smtClean="0"/>
              <a:t>Swift, </a:t>
            </a:r>
            <a:r>
              <a:rPr lang="en-US" sz="1800" dirty="0"/>
              <a:t>Facilities Management </a:t>
            </a:r>
            <a:endParaRPr lang="en-US" sz="1800" dirty="0" smtClean="0"/>
          </a:p>
          <a:p>
            <a:r>
              <a:rPr lang="en-US" b="1" dirty="0"/>
              <a:t>Delmar </a:t>
            </a:r>
            <a:r>
              <a:rPr lang="en-US" b="1" dirty="0" smtClean="0"/>
              <a:t>Tompkins, </a:t>
            </a:r>
            <a:r>
              <a:rPr lang="en-US" sz="1800" dirty="0"/>
              <a:t>University Police </a:t>
            </a:r>
            <a:endParaRPr lang="en-US" sz="2000" dirty="0" smtClean="0"/>
          </a:p>
          <a:p>
            <a:r>
              <a:rPr lang="en-US" b="1" dirty="0"/>
              <a:t>Brigid </a:t>
            </a:r>
            <a:r>
              <a:rPr lang="en-US" b="1" dirty="0" smtClean="0"/>
              <a:t>Wall, </a:t>
            </a:r>
            <a:r>
              <a:rPr lang="en-US" sz="1800" dirty="0"/>
              <a:t>Budget Office </a:t>
            </a:r>
            <a:endParaRPr lang="en-US" sz="1800" dirty="0" smtClean="0"/>
          </a:p>
          <a:p>
            <a:r>
              <a:rPr lang="en-US" b="1" dirty="0"/>
              <a:t>Russell </a:t>
            </a:r>
            <a:r>
              <a:rPr lang="en-US" b="1" dirty="0" smtClean="0"/>
              <a:t>Whittaker, </a:t>
            </a:r>
            <a:r>
              <a:rPr lang="en-US" sz="1800" dirty="0"/>
              <a:t>Facilities Management </a:t>
            </a:r>
            <a:endParaRPr lang="en-US" sz="1800" dirty="0" smtClean="0"/>
          </a:p>
          <a:p>
            <a:r>
              <a:rPr lang="en-US" b="1" dirty="0"/>
              <a:t>Teresa </a:t>
            </a:r>
            <a:r>
              <a:rPr lang="en-US" b="1" dirty="0" smtClean="0"/>
              <a:t>Wright, </a:t>
            </a:r>
            <a:r>
              <a:rPr lang="en-US" sz="1800" dirty="0"/>
              <a:t>Student Financial Services </a:t>
            </a:r>
          </a:p>
        </p:txBody>
      </p:sp>
    </p:spTree>
    <p:extLst>
      <p:ext uri="{BB962C8B-B14F-4D97-AF65-F5344CB8AC3E}">
        <p14:creationId xmlns:p14="http://schemas.microsoft.com/office/powerpoint/2010/main" val="2107160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552</TotalTime>
  <Words>857</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Welcome!</vt:lpstr>
      <vt:lpstr>Humboldt State University is located on the present and ancestral Homeland and unceded territory of the Wiyot Tribe. Tribes and Nations in Humboldt County include Hupa, Karuk, Mattole, Tolowa, Wailaki, Wiyot, and Yurok. We make this land acknowledgment in recognition that our words must be matched by action and approach. </vt:lpstr>
      <vt:lpstr>Event Agenda</vt:lpstr>
      <vt:lpstr>10/20 Years of Service</vt:lpstr>
      <vt:lpstr>10 Years Of Service – Academic Affairs</vt:lpstr>
      <vt:lpstr>20 Years Of Service – Academic Affairs</vt:lpstr>
      <vt:lpstr>10 Years Of Service – Enrollment Management</vt:lpstr>
      <vt:lpstr>20 Years Of Service – Enrollment Management</vt:lpstr>
      <vt:lpstr>10 Years Of Service - Administration &amp; Finance </vt:lpstr>
      <vt:lpstr>20 Years Of Service - Administration &amp; Finance </vt:lpstr>
      <vt:lpstr>20 Years Of Service -University Advancement </vt:lpstr>
      <vt:lpstr>Themed Break-Out Rooms</vt:lpstr>
      <vt:lpstr>Staff Council 2021/2022</vt:lpstr>
      <vt:lpstr>PowerPoint Presentation</vt:lpstr>
    </vt:vector>
  </TitlesOfParts>
  <Company>Humboldt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Sulaina S Banks</dc:creator>
  <cp:lastModifiedBy>Sulaina S Banks</cp:lastModifiedBy>
  <cp:revision>20</cp:revision>
  <dcterms:created xsi:type="dcterms:W3CDTF">2021-05-18T23:52:31Z</dcterms:created>
  <dcterms:modified xsi:type="dcterms:W3CDTF">2021-05-20T23:42:24Z</dcterms:modified>
</cp:coreProperties>
</file>