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58240f8b9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58240f8b9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258240f8b9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258240f8b9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e7344f805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e7344f805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258240f8b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258240f8b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f061d504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f061d504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2f061d504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2f061d504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e7344f8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2e7344f8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2cb56866d3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2cb56866d3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258240f8b9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258240f8b9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3" name="Google Shape;13;p2"/>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4" name="Google Shape;14;p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5" name="Google Shape;15;p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6" name="Google Shape;16;p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bg>
      <p:bgPr>
        <a:blipFill>
          <a:blip r:embed="rId2">
            <a:alphaModFix/>
          </a:blip>
          <a:stretch>
            <a:fillRect/>
          </a:stretch>
        </a:blip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0" name="Google Shape;70;p11"/>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1" name="Google Shape;71;p1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2" name="Google Shape;72;p1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3" name="Google Shape;73;p1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bg>
      <p:bgPr>
        <a:blipFill>
          <a:blip r:embed="rId2">
            <a:alphaModFix/>
          </a:blip>
          <a:stretch>
            <a:fillRect/>
          </a:stretch>
        </a:blipFill>
      </p:bgPr>
    </p:bg>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6" name="Google Shape;76;p12"/>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7" name="Google Shape;77;p1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8" name="Google Shape;78;p1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9" name="Google Shape;79;p1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0" name="Shape 80"/>
        <p:cNvGrpSpPr/>
        <p:nvPr/>
      </p:nvGrpSpPr>
      <p:grpSpPr>
        <a:xfrm>
          <a:off x="0" y="0"/>
          <a:ext cx="0" cy="0"/>
          <a:chOff x="0" y="0"/>
          <a:chExt cx="0" cy="0"/>
        </a:xfrm>
      </p:grpSpPr>
      <p:sp>
        <p:nvSpPr>
          <p:cNvPr id="81" name="Google Shape;81;p13"/>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2" name="Google Shape;82;p13"/>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83" name="Google Shape;83;p13"/>
          <p:cNvSpPr txBox="1"/>
          <p:nvPr>
            <p:ph idx="12" type="sldNum"/>
          </p:nvPr>
        </p:nvSpPr>
        <p:spPr>
          <a:xfrm>
            <a:off x="8497999" y="4688759"/>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9" name="Google Shape;19;p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 name="Google Shape;20;p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1" name="Google Shape;21;p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2" name="Google Shape;22;p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23" name="Shape 23"/>
        <p:cNvGrpSpPr/>
        <p:nvPr/>
      </p:nvGrpSpPr>
      <p:grpSpPr>
        <a:xfrm>
          <a:off x="0" y="0"/>
          <a:ext cx="0" cy="0"/>
          <a:chOff x="0" y="0"/>
          <a:chExt cx="0" cy="0"/>
        </a:xfrm>
      </p:grpSpPr>
      <p:sp>
        <p:nvSpPr>
          <p:cNvPr id="24" name="Google Shape;24;p4"/>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25" name="Google Shape;25;p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E8E8D"/>
              </a:buClr>
              <a:buSzPts val="1800"/>
              <a:buNone/>
              <a:defRPr sz="1800">
                <a:solidFill>
                  <a:srgbClr val="8E8E8D"/>
                </a:solidFill>
              </a:defRPr>
            </a:lvl1pPr>
            <a:lvl2pPr indent="-228600" lvl="1" marL="914400" algn="l">
              <a:lnSpc>
                <a:spcPct val="90000"/>
              </a:lnSpc>
              <a:spcBef>
                <a:spcPts val="400"/>
              </a:spcBef>
              <a:spcAft>
                <a:spcPts val="0"/>
              </a:spcAft>
              <a:buClr>
                <a:srgbClr val="8E8E8D"/>
              </a:buClr>
              <a:buSzPts val="1500"/>
              <a:buNone/>
              <a:defRPr sz="1500">
                <a:solidFill>
                  <a:srgbClr val="8E8E8D"/>
                </a:solidFill>
              </a:defRPr>
            </a:lvl2pPr>
            <a:lvl3pPr indent="-228600" lvl="2" marL="1371600" algn="l">
              <a:lnSpc>
                <a:spcPct val="90000"/>
              </a:lnSpc>
              <a:spcBef>
                <a:spcPts val="400"/>
              </a:spcBef>
              <a:spcAft>
                <a:spcPts val="0"/>
              </a:spcAft>
              <a:buClr>
                <a:srgbClr val="8E8E8D"/>
              </a:buClr>
              <a:buSzPts val="1400"/>
              <a:buNone/>
              <a:defRPr sz="1400">
                <a:solidFill>
                  <a:srgbClr val="8E8E8D"/>
                </a:solidFill>
              </a:defRPr>
            </a:lvl3pPr>
            <a:lvl4pPr indent="-228600" lvl="3" marL="1828800" algn="l">
              <a:lnSpc>
                <a:spcPct val="90000"/>
              </a:lnSpc>
              <a:spcBef>
                <a:spcPts val="400"/>
              </a:spcBef>
              <a:spcAft>
                <a:spcPts val="0"/>
              </a:spcAft>
              <a:buClr>
                <a:srgbClr val="8E8E8D"/>
              </a:buClr>
              <a:buSzPts val="1200"/>
              <a:buNone/>
              <a:defRPr sz="1200">
                <a:solidFill>
                  <a:srgbClr val="8E8E8D"/>
                </a:solidFill>
              </a:defRPr>
            </a:lvl4pPr>
            <a:lvl5pPr indent="-228600" lvl="4" marL="2286000" algn="l">
              <a:lnSpc>
                <a:spcPct val="90000"/>
              </a:lnSpc>
              <a:spcBef>
                <a:spcPts val="400"/>
              </a:spcBef>
              <a:spcAft>
                <a:spcPts val="0"/>
              </a:spcAft>
              <a:buClr>
                <a:srgbClr val="8E8E8D"/>
              </a:buClr>
              <a:buSzPts val="1200"/>
              <a:buNone/>
              <a:defRPr sz="1200">
                <a:solidFill>
                  <a:srgbClr val="8E8E8D"/>
                </a:solidFill>
              </a:defRPr>
            </a:lvl5pPr>
            <a:lvl6pPr indent="-228600" lvl="5" marL="2743200" algn="l">
              <a:lnSpc>
                <a:spcPct val="90000"/>
              </a:lnSpc>
              <a:spcBef>
                <a:spcPts val="400"/>
              </a:spcBef>
              <a:spcAft>
                <a:spcPts val="0"/>
              </a:spcAft>
              <a:buClr>
                <a:srgbClr val="8E8E8D"/>
              </a:buClr>
              <a:buSzPts val="1200"/>
              <a:buNone/>
              <a:defRPr sz="1200">
                <a:solidFill>
                  <a:srgbClr val="8E8E8D"/>
                </a:solidFill>
              </a:defRPr>
            </a:lvl6pPr>
            <a:lvl7pPr indent="-228600" lvl="6" marL="3200400" algn="l">
              <a:lnSpc>
                <a:spcPct val="90000"/>
              </a:lnSpc>
              <a:spcBef>
                <a:spcPts val="400"/>
              </a:spcBef>
              <a:spcAft>
                <a:spcPts val="0"/>
              </a:spcAft>
              <a:buClr>
                <a:srgbClr val="8E8E8D"/>
              </a:buClr>
              <a:buSzPts val="1200"/>
              <a:buNone/>
              <a:defRPr sz="1200">
                <a:solidFill>
                  <a:srgbClr val="8E8E8D"/>
                </a:solidFill>
              </a:defRPr>
            </a:lvl7pPr>
            <a:lvl8pPr indent="-228600" lvl="7" marL="3657600" algn="l">
              <a:lnSpc>
                <a:spcPct val="90000"/>
              </a:lnSpc>
              <a:spcBef>
                <a:spcPts val="400"/>
              </a:spcBef>
              <a:spcAft>
                <a:spcPts val="0"/>
              </a:spcAft>
              <a:buClr>
                <a:srgbClr val="8E8E8D"/>
              </a:buClr>
              <a:buSzPts val="1200"/>
              <a:buNone/>
              <a:defRPr sz="1200">
                <a:solidFill>
                  <a:srgbClr val="8E8E8D"/>
                </a:solidFill>
              </a:defRPr>
            </a:lvl8pPr>
            <a:lvl9pPr indent="-228600" lvl="8" marL="4114800" algn="l">
              <a:lnSpc>
                <a:spcPct val="90000"/>
              </a:lnSpc>
              <a:spcBef>
                <a:spcPts val="400"/>
              </a:spcBef>
              <a:spcAft>
                <a:spcPts val="0"/>
              </a:spcAft>
              <a:buClr>
                <a:srgbClr val="8E8E8D"/>
              </a:buClr>
              <a:buSzPts val="1200"/>
              <a:buNone/>
              <a:defRPr sz="1200">
                <a:solidFill>
                  <a:srgbClr val="8E8E8D"/>
                </a:solidFill>
              </a:defRPr>
            </a:lvl9pPr>
          </a:lstStyle>
          <a:p/>
        </p:txBody>
      </p:sp>
      <p:sp>
        <p:nvSpPr>
          <p:cNvPr id="26" name="Google Shape;26;p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7" name="Google Shape;27;p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28" name="Google Shape;28;p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29" name="Shape 29"/>
        <p:cNvGrpSpPr/>
        <p:nvPr/>
      </p:nvGrpSpPr>
      <p:grpSpPr>
        <a:xfrm>
          <a:off x="0" y="0"/>
          <a:ext cx="0" cy="0"/>
          <a:chOff x="0" y="0"/>
          <a:chExt cx="0" cy="0"/>
        </a:xfrm>
      </p:grpSpPr>
      <p:sp>
        <p:nvSpPr>
          <p:cNvPr id="30" name="Google Shape;30;p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1" name="Google Shape;31;p5"/>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2" name="Google Shape;32;p5"/>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3" name="Google Shape;33;p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4" name="Google Shape;34;p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35" name="Google Shape;35;p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36" name="Shape 36"/>
        <p:cNvGrpSpPr/>
        <p:nvPr/>
      </p:nvGrpSpPr>
      <p:grpSpPr>
        <a:xfrm>
          <a:off x="0" y="0"/>
          <a:ext cx="0" cy="0"/>
          <a:chOff x="0" y="0"/>
          <a:chExt cx="0" cy="0"/>
        </a:xfrm>
      </p:grpSpPr>
      <p:sp>
        <p:nvSpPr>
          <p:cNvPr id="37" name="Google Shape;37;p6"/>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8" name="Google Shape;38;p6"/>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9" name="Google Shape;39;p6"/>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0" name="Google Shape;40;p6"/>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1" name="Google Shape;41;p6"/>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3" name="Google Shape;43;p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4" name="Google Shape;44;p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45" name="Shape 45"/>
        <p:cNvGrpSpPr/>
        <p:nvPr/>
      </p:nvGrpSpPr>
      <p:grpSpPr>
        <a:xfrm>
          <a:off x="0" y="0"/>
          <a:ext cx="0" cy="0"/>
          <a:chOff x="0" y="0"/>
          <a:chExt cx="0" cy="0"/>
        </a:xfrm>
      </p:grpSpPr>
      <p:sp>
        <p:nvSpPr>
          <p:cNvPr id="46" name="Google Shape;46;p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47" name="Google Shape;47;p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8" name="Google Shape;48;p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49" name="Google Shape;49;p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2" name="Google Shape;52;p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3" name="Google Shape;53;p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54" name="Shape 54"/>
        <p:cNvGrpSpPr/>
        <p:nvPr/>
      </p:nvGrpSpPr>
      <p:grpSpPr>
        <a:xfrm>
          <a:off x="0" y="0"/>
          <a:ext cx="0" cy="0"/>
          <a:chOff x="0" y="0"/>
          <a:chExt cx="0" cy="0"/>
        </a:xfrm>
      </p:grpSpPr>
      <p:sp>
        <p:nvSpPr>
          <p:cNvPr id="55" name="Google Shape;55;p9"/>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6" name="Google Shape;56;p9"/>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57" name="Google Shape;57;p9"/>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58" name="Google Shape;58;p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59" name="Google Shape;59;p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0" name="Google Shape;60;p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bg>
      <p:bgPr>
        <a:blipFill>
          <a:blip r:embed="rId2">
            <a:alphaModFix/>
          </a:blip>
          <a:stretch>
            <a:fillRect/>
          </a:stretch>
        </a:blipFill>
      </p:bgPr>
    </p:bg>
    <p:spTree>
      <p:nvGrpSpPr>
        <p:cNvPr id="61" name="Shape 61"/>
        <p:cNvGrpSpPr/>
        <p:nvPr/>
      </p:nvGrpSpPr>
      <p:grpSpPr>
        <a:xfrm>
          <a:off x="0" y="0"/>
          <a:ext cx="0" cy="0"/>
          <a:chOff x="0" y="0"/>
          <a:chExt cx="0" cy="0"/>
        </a:xfrm>
      </p:grpSpPr>
      <p:sp>
        <p:nvSpPr>
          <p:cNvPr id="62" name="Google Shape;62;p10"/>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3" name="Google Shape;63;p10"/>
          <p:cNvSpPr/>
          <p:nvPr>
            <p:ph idx="2" type="pic"/>
          </p:nvPr>
        </p:nvSpPr>
        <p:spPr>
          <a:xfrm>
            <a:off x="3887391" y="740569"/>
            <a:ext cx="4629300" cy="3655200"/>
          </a:xfrm>
          <a:prstGeom prst="rect">
            <a:avLst/>
          </a:prstGeom>
          <a:noFill/>
          <a:ln>
            <a:noFill/>
          </a:ln>
        </p:spPr>
      </p:sp>
      <p:sp>
        <p:nvSpPr>
          <p:cNvPr id="64" name="Google Shape;64;p10"/>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65" name="Google Shape;65;p1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6" name="Google Shape;66;p1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7" name="Google Shape;67;p1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7" name="Google Shape;7;p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E8E8D"/>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E8E8D"/>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E8E8D"/>
                </a:solidFill>
                <a:latin typeface="Calibri"/>
                <a:ea typeface="Calibri"/>
                <a:cs typeface="Calibri"/>
                <a:sym typeface="Calibri"/>
              </a:defRPr>
            </a:lvl1pPr>
            <a:lvl2pPr indent="0" lvl="1" marL="0" marR="0" rtl="0" algn="r">
              <a:spcBef>
                <a:spcPts val="0"/>
              </a:spcBef>
              <a:buNone/>
              <a:defRPr b="0" i="0" sz="900" u="none" cap="none" strike="noStrike">
                <a:solidFill>
                  <a:srgbClr val="8E8E8D"/>
                </a:solidFill>
                <a:latin typeface="Calibri"/>
                <a:ea typeface="Calibri"/>
                <a:cs typeface="Calibri"/>
                <a:sym typeface="Calibri"/>
              </a:defRPr>
            </a:lvl2pPr>
            <a:lvl3pPr indent="0" lvl="2" marL="0" marR="0" rtl="0" algn="r">
              <a:spcBef>
                <a:spcPts val="0"/>
              </a:spcBef>
              <a:buNone/>
              <a:defRPr b="0" i="0" sz="900" u="none" cap="none" strike="noStrike">
                <a:solidFill>
                  <a:srgbClr val="8E8E8D"/>
                </a:solidFill>
                <a:latin typeface="Calibri"/>
                <a:ea typeface="Calibri"/>
                <a:cs typeface="Calibri"/>
                <a:sym typeface="Calibri"/>
              </a:defRPr>
            </a:lvl3pPr>
            <a:lvl4pPr indent="0" lvl="3" marL="0" marR="0" rtl="0" algn="r">
              <a:spcBef>
                <a:spcPts val="0"/>
              </a:spcBef>
              <a:buNone/>
              <a:defRPr b="0" i="0" sz="900" u="none" cap="none" strike="noStrike">
                <a:solidFill>
                  <a:srgbClr val="8E8E8D"/>
                </a:solidFill>
                <a:latin typeface="Calibri"/>
                <a:ea typeface="Calibri"/>
                <a:cs typeface="Calibri"/>
                <a:sym typeface="Calibri"/>
              </a:defRPr>
            </a:lvl4pPr>
            <a:lvl5pPr indent="0" lvl="4" marL="0" marR="0" rtl="0" algn="r">
              <a:spcBef>
                <a:spcPts val="0"/>
              </a:spcBef>
              <a:buNone/>
              <a:defRPr b="0" i="0" sz="900" u="none" cap="none" strike="noStrike">
                <a:solidFill>
                  <a:srgbClr val="8E8E8D"/>
                </a:solidFill>
                <a:latin typeface="Calibri"/>
                <a:ea typeface="Calibri"/>
                <a:cs typeface="Calibri"/>
                <a:sym typeface="Calibri"/>
              </a:defRPr>
            </a:lvl5pPr>
            <a:lvl6pPr indent="0" lvl="5" marL="0" marR="0" rtl="0" algn="r">
              <a:spcBef>
                <a:spcPts val="0"/>
              </a:spcBef>
              <a:buNone/>
              <a:defRPr b="0" i="0" sz="900" u="none" cap="none" strike="noStrike">
                <a:solidFill>
                  <a:srgbClr val="8E8E8D"/>
                </a:solidFill>
                <a:latin typeface="Calibri"/>
                <a:ea typeface="Calibri"/>
                <a:cs typeface="Calibri"/>
                <a:sym typeface="Calibri"/>
              </a:defRPr>
            </a:lvl6pPr>
            <a:lvl7pPr indent="0" lvl="6" marL="0" marR="0" rtl="0" algn="r">
              <a:spcBef>
                <a:spcPts val="0"/>
              </a:spcBef>
              <a:buNone/>
              <a:defRPr b="0" i="0" sz="900" u="none" cap="none" strike="noStrike">
                <a:solidFill>
                  <a:srgbClr val="8E8E8D"/>
                </a:solidFill>
                <a:latin typeface="Calibri"/>
                <a:ea typeface="Calibri"/>
                <a:cs typeface="Calibri"/>
                <a:sym typeface="Calibri"/>
              </a:defRPr>
            </a:lvl7pPr>
            <a:lvl8pPr indent="0" lvl="7" marL="0" marR="0" rtl="0" algn="r">
              <a:spcBef>
                <a:spcPts val="0"/>
              </a:spcBef>
              <a:buNone/>
              <a:defRPr b="0" i="0" sz="900" u="none" cap="none" strike="noStrike">
                <a:solidFill>
                  <a:srgbClr val="8E8E8D"/>
                </a:solidFill>
                <a:latin typeface="Calibri"/>
                <a:ea typeface="Calibri"/>
                <a:cs typeface="Calibri"/>
                <a:sym typeface="Calibri"/>
              </a:defRPr>
            </a:lvl8pPr>
            <a:lvl9pPr indent="0" lvl="8" marL="0" marR="0" rtl="0" algn="r">
              <a:spcBef>
                <a:spcPts val="0"/>
              </a:spcBef>
              <a:buNone/>
              <a:defRPr b="0" i="0" sz="900" u="none" cap="none" strike="noStrike">
                <a:solidFill>
                  <a:srgbClr val="8E8E8D"/>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14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4"/>
          <p:cNvSpPr txBox="1"/>
          <p:nvPr>
            <p:ph idx="1" type="body"/>
          </p:nvPr>
        </p:nvSpPr>
        <p:spPr>
          <a:xfrm>
            <a:off x="311700" y="1976600"/>
            <a:ext cx="8520600" cy="2454600"/>
          </a:xfrm>
          <a:prstGeom prst="rect">
            <a:avLst/>
          </a:prstGeom>
        </p:spPr>
        <p:txBody>
          <a:bodyPr anchorCtr="0" anchor="t" bIns="34275" lIns="68575" spcFirstLastPara="1" rIns="68575" wrap="square" tIns="34275">
            <a:normAutofit/>
          </a:bodyPr>
          <a:lstStyle/>
          <a:p>
            <a:pPr indent="0" lvl="0" marL="0" rtl="0" algn="ctr">
              <a:lnSpc>
                <a:spcPct val="80000"/>
              </a:lnSpc>
              <a:spcBef>
                <a:spcPts val="800"/>
              </a:spcBef>
              <a:spcAft>
                <a:spcPts val="0"/>
              </a:spcAft>
              <a:buNone/>
            </a:pPr>
            <a:r>
              <a:rPr lang="en" sz="1600"/>
              <a:t>Humboldt is located on the present and ancestral Homeland and unceded territory of the Wiyot Tribe. Tribes and Nations in Humboldt County include Hupa, Karuk, Mattole, Tolowa, Wailaki, Wiyot, and Yurok. We make this land acknowledgment in recognition that our words must be matched by action and approach. </a:t>
            </a:r>
            <a:endParaRPr sz="1600"/>
          </a:p>
          <a:p>
            <a:pPr indent="0" lvl="0" marL="0" rtl="0" algn="ctr">
              <a:lnSpc>
                <a:spcPct val="80000"/>
              </a:lnSpc>
              <a:spcBef>
                <a:spcPts val="800"/>
              </a:spcBef>
              <a:spcAft>
                <a:spcPts val="0"/>
              </a:spcAft>
              <a:buNone/>
            </a:pPr>
            <a:r>
              <a:t/>
            </a:r>
            <a:endParaRPr sz="1600"/>
          </a:p>
          <a:p>
            <a:pPr indent="0" lvl="0" marL="0" rtl="0" algn="ctr">
              <a:lnSpc>
                <a:spcPct val="80000"/>
              </a:lnSpc>
              <a:spcBef>
                <a:spcPts val="800"/>
              </a:spcBef>
              <a:spcAft>
                <a:spcPts val="0"/>
              </a:spcAft>
              <a:buNone/>
            </a:pPr>
            <a:r>
              <a:rPr lang="en" sz="1600"/>
              <a:t>Learn more from Dr. Cutcha Risling Baldy's lecture “What Good Is a Land Acknowledgment?”</a:t>
            </a:r>
            <a:endParaRPr sz="1600"/>
          </a:p>
          <a:p>
            <a:pPr indent="0" lvl="0" marL="0" rtl="0" algn="ctr">
              <a:lnSpc>
                <a:spcPct val="80000"/>
              </a:lnSpc>
              <a:spcBef>
                <a:spcPts val="800"/>
              </a:spcBef>
              <a:spcAft>
                <a:spcPts val="0"/>
              </a:spcAft>
              <a:buNone/>
            </a:pPr>
            <a:r>
              <a:t/>
            </a:r>
            <a:endParaRPr sz="1600"/>
          </a:p>
          <a:p>
            <a:pPr indent="0" lvl="0" marL="0" rtl="0" algn="ctr">
              <a:lnSpc>
                <a:spcPct val="80000"/>
              </a:lnSpc>
              <a:spcBef>
                <a:spcPts val="800"/>
              </a:spcBef>
              <a:spcAft>
                <a:spcPts val="0"/>
              </a:spcAft>
              <a:buNone/>
            </a:pPr>
            <a:r>
              <a:rPr lang="en" sz="1600"/>
              <a:t>Please donate to the Wiyot Tribe Honor Tax: </a:t>
            </a:r>
            <a:endParaRPr sz="1600"/>
          </a:p>
          <a:p>
            <a:pPr indent="0" lvl="0" marL="0" rtl="0" algn="ctr">
              <a:lnSpc>
                <a:spcPct val="80000"/>
              </a:lnSpc>
              <a:spcBef>
                <a:spcPts val="800"/>
              </a:spcBef>
              <a:spcAft>
                <a:spcPts val="0"/>
              </a:spcAft>
              <a:buNone/>
            </a:pPr>
            <a:r>
              <a:rPr lang="en" sz="1600"/>
              <a:t>http://www.honortax.org</a:t>
            </a:r>
            <a:endParaRPr sz="1600"/>
          </a:p>
        </p:txBody>
      </p:sp>
      <p:sp>
        <p:nvSpPr>
          <p:cNvPr id="89" name="Google Shape;89;p14"/>
          <p:cNvSpPr txBox="1"/>
          <p:nvPr>
            <p:ph idx="4294967295" type="ctrTitle"/>
          </p:nvPr>
        </p:nvSpPr>
        <p:spPr>
          <a:xfrm>
            <a:off x="2053650" y="110800"/>
            <a:ext cx="5036700" cy="1488900"/>
          </a:xfrm>
          <a:prstGeom prst="rect">
            <a:avLst/>
          </a:prstGeom>
        </p:spPr>
        <p:txBody>
          <a:bodyPr anchorCtr="0" anchor="ctr" bIns="34275" lIns="68575" spcFirstLastPara="1" rIns="68575" wrap="square" tIns="34275">
            <a:normAutofit/>
          </a:bodyPr>
          <a:lstStyle/>
          <a:p>
            <a:pPr indent="0" lvl="0" marL="0" rtl="0" algn="ctr">
              <a:spcBef>
                <a:spcPts val="0"/>
              </a:spcBef>
              <a:spcAft>
                <a:spcPts val="0"/>
              </a:spcAft>
              <a:buSzPts val="990"/>
              <a:buNone/>
            </a:pPr>
            <a:r>
              <a:rPr lang="en" sz="3200"/>
              <a:t>Welcome!</a:t>
            </a:r>
            <a:endParaRPr sz="3200"/>
          </a:p>
          <a:p>
            <a:pPr indent="0" lvl="0" marL="0" rtl="0" algn="ctr">
              <a:spcBef>
                <a:spcPts val="0"/>
              </a:spcBef>
              <a:spcAft>
                <a:spcPts val="0"/>
              </a:spcAft>
              <a:buSzPts val="990"/>
              <a:buNone/>
            </a:pPr>
            <a:r>
              <a:rPr lang="en" sz="2400"/>
              <a:t>2022 Staff Appreciation Event</a:t>
            </a:r>
            <a:endParaRPr sz="2400"/>
          </a:p>
        </p:txBody>
      </p:sp>
      <p:sp>
        <p:nvSpPr>
          <p:cNvPr id="90" name="Google Shape;90;p14"/>
          <p:cNvSpPr txBox="1"/>
          <p:nvPr>
            <p:ph idx="4294967295" type="subTitle"/>
          </p:nvPr>
        </p:nvSpPr>
        <p:spPr>
          <a:xfrm>
            <a:off x="2312700" y="1262675"/>
            <a:ext cx="4518600" cy="2859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sz="1400"/>
              <a:t>Hosted by Staff Council and President’s Office</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Staff Council 2022/2023</a:t>
            </a:r>
            <a:endParaRPr/>
          </a:p>
        </p:txBody>
      </p:sp>
      <p:sp>
        <p:nvSpPr>
          <p:cNvPr id="143" name="Google Shape;143;p23"/>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If you are interested in being more involved in our campus community, please consider serving on Staff Council for the 2022-2023 academic year. </a:t>
            </a:r>
            <a:endParaRPr/>
          </a:p>
          <a:p>
            <a:pPr indent="0" lvl="0" marL="0" rtl="0" algn="l">
              <a:spcBef>
                <a:spcPts val="800"/>
              </a:spcBef>
              <a:spcAft>
                <a:spcPts val="0"/>
              </a:spcAft>
              <a:buNone/>
            </a:pPr>
            <a:r>
              <a:t/>
            </a:r>
            <a:endParaRPr/>
          </a:p>
          <a:p>
            <a:pPr indent="0" lvl="0" marL="0" rtl="0" algn="l">
              <a:spcBef>
                <a:spcPts val="800"/>
              </a:spcBef>
              <a:spcAft>
                <a:spcPts val="0"/>
              </a:spcAft>
              <a:buNone/>
            </a:pPr>
            <a:r>
              <a:rPr lang="en"/>
              <a:t>Staff </a:t>
            </a:r>
            <a:r>
              <a:rPr lang="en"/>
              <a:t>Counselor</a:t>
            </a:r>
            <a:r>
              <a:rPr lang="en"/>
              <a:t> Role (2-year term with optional 3rd year) </a:t>
            </a:r>
            <a:endParaRPr/>
          </a:p>
          <a:p>
            <a:pPr indent="-361950" lvl="0" marL="457200" rtl="0" algn="l">
              <a:spcBef>
                <a:spcPts val="800"/>
              </a:spcBef>
              <a:spcAft>
                <a:spcPts val="0"/>
              </a:spcAft>
              <a:buSzPts val="2100"/>
              <a:buChar char="•"/>
            </a:pPr>
            <a:r>
              <a:rPr lang="en"/>
              <a:t>Eligibility: A non-academic employee working at least half-time and employed by Humboldt State University or an auxiliary organization</a:t>
            </a:r>
            <a:endParaRPr/>
          </a:p>
          <a:p>
            <a:pPr indent="-361950" lvl="0" marL="457200" rtl="0" algn="l">
              <a:spcBef>
                <a:spcPts val="0"/>
              </a:spcBef>
              <a:spcAft>
                <a:spcPts val="0"/>
              </a:spcAft>
              <a:buSzPts val="2100"/>
              <a:buChar char="•"/>
            </a:pPr>
            <a:r>
              <a:rPr lang="en"/>
              <a:t>Term Dates: August 1, 2021 - May 30, 2023 (with optional 3rd year)</a:t>
            </a:r>
            <a:endParaRPr/>
          </a:p>
          <a:p>
            <a:pPr indent="-361950" lvl="0" marL="457200" rtl="0" algn="l">
              <a:spcBef>
                <a:spcPts val="0"/>
              </a:spcBef>
              <a:spcAft>
                <a:spcPts val="0"/>
              </a:spcAft>
              <a:buSzPts val="2100"/>
              <a:buChar char="•"/>
            </a:pPr>
            <a:r>
              <a:rPr lang="en"/>
              <a:t>Time Commitment: Typically 5-10 hours a month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ctrTitle"/>
          </p:nvPr>
        </p:nvSpPr>
        <p:spPr>
          <a:xfrm>
            <a:off x="2053650" y="199400"/>
            <a:ext cx="5036700" cy="1790700"/>
          </a:xfrm>
          <a:prstGeom prst="rect">
            <a:avLst/>
          </a:prstGeom>
        </p:spPr>
        <p:txBody>
          <a:bodyPr anchorCtr="0" anchor="b" bIns="34275" lIns="68575" spcFirstLastPara="1" rIns="68575" wrap="square" tIns="34275">
            <a:normAutofit fontScale="90000"/>
          </a:bodyPr>
          <a:lstStyle/>
          <a:p>
            <a:pPr indent="0" lvl="0" marL="0" rtl="0" algn="ctr">
              <a:spcBef>
                <a:spcPts val="0"/>
              </a:spcBef>
              <a:spcAft>
                <a:spcPts val="0"/>
              </a:spcAft>
              <a:buNone/>
            </a:pPr>
            <a:r>
              <a:rPr lang="en" sz="6000"/>
              <a:t>Welcome!</a:t>
            </a:r>
            <a:endParaRPr sz="6000"/>
          </a:p>
          <a:p>
            <a:pPr indent="0" lvl="0" marL="0" rtl="0" algn="ctr">
              <a:spcBef>
                <a:spcPts val="0"/>
              </a:spcBef>
              <a:spcAft>
                <a:spcPts val="0"/>
              </a:spcAft>
              <a:buNone/>
            </a:pPr>
            <a:r>
              <a:t/>
            </a:r>
            <a:endParaRPr sz="1966"/>
          </a:p>
          <a:p>
            <a:pPr indent="0" lvl="0" marL="0" rtl="0" algn="ctr">
              <a:spcBef>
                <a:spcPts val="0"/>
              </a:spcBef>
              <a:spcAft>
                <a:spcPts val="0"/>
              </a:spcAft>
              <a:buNone/>
            </a:pPr>
            <a:r>
              <a:rPr lang="en" sz="3300"/>
              <a:t>2022 Staff Appreciation Event</a:t>
            </a:r>
            <a:endParaRPr sz="3300"/>
          </a:p>
        </p:txBody>
      </p:sp>
      <p:sp>
        <p:nvSpPr>
          <p:cNvPr id="96" name="Google Shape;96;p15"/>
          <p:cNvSpPr txBox="1"/>
          <p:nvPr>
            <p:ph idx="1" type="subTitle"/>
          </p:nvPr>
        </p:nvSpPr>
        <p:spPr>
          <a:xfrm>
            <a:off x="2312700" y="2045225"/>
            <a:ext cx="4518600" cy="285900"/>
          </a:xfrm>
          <a:prstGeom prst="rect">
            <a:avLst/>
          </a:prstGeom>
        </p:spPr>
        <p:txBody>
          <a:bodyPr anchorCtr="0" anchor="t" bIns="34275" lIns="68575" spcFirstLastPara="1" rIns="68575" wrap="square" tIns="34275">
            <a:noAutofit/>
          </a:bodyPr>
          <a:lstStyle/>
          <a:p>
            <a:pPr indent="0" lvl="0" marL="0" rtl="0" algn="ctr">
              <a:spcBef>
                <a:spcPts val="800"/>
              </a:spcBef>
              <a:spcAft>
                <a:spcPts val="0"/>
              </a:spcAft>
              <a:buNone/>
            </a:pPr>
            <a:r>
              <a:rPr lang="en" sz="1600"/>
              <a:t>Hosted by Staff Council and President’s Office</a:t>
            </a:r>
            <a:endParaRPr sz="1600"/>
          </a:p>
        </p:txBody>
      </p:sp>
      <p:sp>
        <p:nvSpPr>
          <p:cNvPr id="97" name="Google Shape;97;p15"/>
          <p:cNvSpPr txBox="1"/>
          <p:nvPr>
            <p:ph idx="4294967295" type="body"/>
          </p:nvPr>
        </p:nvSpPr>
        <p:spPr>
          <a:xfrm>
            <a:off x="1448250" y="2571750"/>
            <a:ext cx="6247500" cy="1807800"/>
          </a:xfrm>
          <a:prstGeom prst="rect">
            <a:avLst/>
          </a:prstGeom>
        </p:spPr>
        <p:txBody>
          <a:bodyPr anchorCtr="0" anchor="t" bIns="34275" lIns="68575" spcFirstLastPara="1" rIns="68575" wrap="square" tIns="34275">
            <a:noAutofit/>
          </a:bodyPr>
          <a:lstStyle/>
          <a:p>
            <a:pPr indent="0" lvl="0" marL="0" rtl="0" algn="ctr">
              <a:spcBef>
                <a:spcPts val="0"/>
              </a:spcBef>
              <a:spcAft>
                <a:spcPts val="0"/>
              </a:spcAft>
              <a:buNone/>
            </a:pPr>
            <a:r>
              <a:rPr b="1" lang="en" sz="2000" u="sng"/>
              <a:t>Event Schedule</a:t>
            </a:r>
            <a:endParaRPr b="1" sz="2000" u="sng"/>
          </a:p>
          <a:p>
            <a:pPr indent="-355600" lvl="0" marL="457200" rtl="0" algn="l">
              <a:lnSpc>
                <a:spcPct val="100000"/>
              </a:lnSpc>
              <a:spcBef>
                <a:spcPts val="800"/>
              </a:spcBef>
              <a:spcAft>
                <a:spcPts val="0"/>
              </a:spcAft>
              <a:buSzPts val="2000"/>
              <a:buChar char="•"/>
            </a:pPr>
            <a:r>
              <a:rPr lang="en" sz="2000"/>
              <a:t>4:00 pm - Welcome</a:t>
            </a:r>
            <a:endParaRPr sz="2000"/>
          </a:p>
          <a:p>
            <a:pPr indent="-355600" lvl="0" marL="457200" rtl="0" algn="l">
              <a:lnSpc>
                <a:spcPct val="100000"/>
              </a:lnSpc>
              <a:spcBef>
                <a:spcPts val="0"/>
              </a:spcBef>
              <a:spcAft>
                <a:spcPts val="0"/>
              </a:spcAft>
              <a:buSzPts val="2000"/>
              <a:buChar char="•"/>
            </a:pPr>
            <a:r>
              <a:rPr lang="en" sz="2000"/>
              <a:t>4:05 pm - Address from the Office of the President</a:t>
            </a:r>
            <a:endParaRPr sz="2000"/>
          </a:p>
          <a:p>
            <a:pPr indent="-355600" lvl="0" marL="457200" rtl="0" algn="l">
              <a:lnSpc>
                <a:spcPct val="100000"/>
              </a:lnSpc>
              <a:spcBef>
                <a:spcPts val="0"/>
              </a:spcBef>
              <a:spcAft>
                <a:spcPts val="0"/>
              </a:spcAft>
              <a:buSzPts val="2000"/>
              <a:buChar char="•"/>
            </a:pPr>
            <a:r>
              <a:rPr lang="en" sz="2000"/>
              <a:t>4:20 pm - 10/20 Years of Service Acknowledgment</a:t>
            </a:r>
            <a:endParaRPr sz="2000"/>
          </a:p>
          <a:p>
            <a:pPr indent="-355600" lvl="0" marL="457200" rtl="0" algn="l">
              <a:lnSpc>
                <a:spcPct val="100000"/>
              </a:lnSpc>
              <a:spcBef>
                <a:spcPts val="0"/>
              </a:spcBef>
              <a:spcAft>
                <a:spcPts val="0"/>
              </a:spcAft>
              <a:buSzPts val="2000"/>
              <a:buChar char="•"/>
            </a:pPr>
            <a:r>
              <a:rPr lang="en" sz="2000"/>
              <a:t>4:40 pm - Staff Recognition Winners</a:t>
            </a:r>
            <a:endParaRPr sz="2000"/>
          </a:p>
          <a:p>
            <a:pPr indent="-355600" lvl="0" marL="457200" rtl="0" algn="l">
              <a:lnSpc>
                <a:spcPct val="100000"/>
              </a:lnSpc>
              <a:spcBef>
                <a:spcPts val="0"/>
              </a:spcBef>
              <a:spcAft>
                <a:spcPts val="0"/>
              </a:spcAft>
              <a:buSzPts val="2000"/>
              <a:buChar char="•"/>
            </a:pPr>
            <a:r>
              <a:rPr lang="en" sz="2000"/>
              <a:t>4:50 pm - Prize Giveaways</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16"/>
          <p:cNvPicPr preferRelativeResize="0"/>
          <p:nvPr/>
        </p:nvPicPr>
        <p:blipFill>
          <a:blip r:embed="rId3">
            <a:alphaModFix/>
          </a:blip>
          <a:stretch>
            <a:fillRect/>
          </a:stretch>
        </p:blipFill>
        <p:spPr>
          <a:xfrm>
            <a:off x="1284200" y="88650"/>
            <a:ext cx="6575601" cy="43890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Staff Council - 2021/2022</a:t>
            </a:r>
            <a:endParaRPr/>
          </a:p>
        </p:txBody>
      </p:sp>
      <p:sp>
        <p:nvSpPr>
          <p:cNvPr id="108" name="Google Shape;108;p17"/>
          <p:cNvSpPr txBox="1"/>
          <p:nvPr>
            <p:ph idx="1" type="body"/>
          </p:nvPr>
        </p:nvSpPr>
        <p:spPr>
          <a:xfrm>
            <a:off x="2495550" y="1232550"/>
            <a:ext cx="4152900" cy="32691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a:t>Sulaina Banks - President</a:t>
            </a:r>
            <a:endParaRPr/>
          </a:p>
          <a:p>
            <a:pPr indent="0" lvl="0" marL="0" rtl="0" algn="l">
              <a:spcBef>
                <a:spcPts val="800"/>
              </a:spcBef>
              <a:spcAft>
                <a:spcPts val="0"/>
              </a:spcAft>
              <a:buNone/>
            </a:pPr>
            <a:r>
              <a:rPr lang="en"/>
              <a:t>Phil Rouse - Secretary</a:t>
            </a:r>
            <a:endParaRPr/>
          </a:p>
          <a:p>
            <a:pPr indent="0" lvl="0" marL="0" rtl="0" algn="l">
              <a:spcBef>
                <a:spcPts val="800"/>
              </a:spcBef>
              <a:spcAft>
                <a:spcPts val="0"/>
              </a:spcAft>
              <a:buNone/>
            </a:pPr>
            <a:r>
              <a:rPr lang="en"/>
              <a:t>Deirdre Clem - </a:t>
            </a:r>
            <a:r>
              <a:rPr lang="en"/>
              <a:t>Counselor</a:t>
            </a:r>
            <a:endParaRPr/>
          </a:p>
          <a:p>
            <a:pPr indent="0" lvl="0" marL="0" rtl="0" algn="l">
              <a:spcBef>
                <a:spcPts val="800"/>
              </a:spcBef>
              <a:spcAft>
                <a:spcPts val="0"/>
              </a:spcAft>
              <a:buNone/>
            </a:pPr>
            <a:r>
              <a:rPr lang="en"/>
              <a:t>Katie Koscielak - </a:t>
            </a:r>
            <a:r>
              <a:rPr lang="en"/>
              <a:t>Counselor</a:t>
            </a:r>
            <a:endParaRPr/>
          </a:p>
          <a:p>
            <a:pPr indent="0" lvl="0" marL="0" rtl="0" algn="l">
              <a:spcBef>
                <a:spcPts val="800"/>
              </a:spcBef>
              <a:spcAft>
                <a:spcPts val="0"/>
              </a:spcAft>
              <a:buNone/>
            </a:pPr>
            <a:r>
              <a:rPr lang="en"/>
              <a:t>Maxine Mota - </a:t>
            </a:r>
            <a:r>
              <a:rPr lang="en"/>
              <a:t>Counselor</a:t>
            </a:r>
            <a:endParaRPr/>
          </a:p>
          <a:p>
            <a:pPr indent="0" lvl="0" marL="0" rtl="0" algn="l">
              <a:spcBef>
                <a:spcPts val="800"/>
              </a:spcBef>
              <a:spcAft>
                <a:spcPts val="0"/>
              </a:spcAft>
              <a:buNone/>
            </a:pPr>
            <a:r>
              <a:rPr lang="en"/>
              <a:t>Nancy Olson - </a:t>
            </a:r>
            <a:r>
              <a:rPr lang="en"/>
              <a:t>Counselor</a:t>
            </a:r>
            <a:endParaRPr/>
          </a:p>
          <a:p>
            <a:pPr indent="0" lvl="0" marL="0" rtl="0" algn="l">
              <a:spcBef>
                <a:spcPts val="800"/>
              </a:spcBef>
              <a:spcAft>
                <a:spcPts val="0"/>
              </a:spcAft>
              <a:buNone/>
            </a:pPr>
            <a:r>
              <a:rPr lang="en"/>
              <a:t>Kali Rothrock - </a:t>
            </a:r>
            <a:r>
              <a:rPr lang="en"/>
              <a:t>Counselor</a:t>
            </a:r>
            <a:endParaRPr/>
          </a:p>
          <a:p>
            <a:pPr indent="0" lvl="0" marL="0" rtl="0" algn="l">
              <a:spcBef>
                <a:spcPts val="800"/>
              </a:spcBef>
              <a:spcAft>
                <a:spcPts val="0"/>
              </a:spcAft>
              <a:buNone/>
            </a:pPr>
            <a:r>
              <a:rPr lang="en"/>
              <a:t>Janessa Woolley - </a:t>
            </a:r>
            <a:r>
              <a:rPr lang="en"/>
              <a:t>Counselor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18"/>
          <p:cNvPicPr preferRelativeResize="0"/>
          <p:nvPr/>
        </p:nvPicPr>
        <p:blipFill>
          <a:blip r:embed="rId3">
            <a:alphaModFix/>
          </a:blip>
          <a:stretch>
            <a:fillRect/>
          </a:stretch>
        </p:blipFill>
        <p:spPr>
          <a:xfrm>
            <a:off x="1284200" y="88650"/>
            <a:ext cx="6575601" cy="43890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10 Years of Service</a:t>
            </a:r>
            <a:endParaRPr/>
          </a:p>
        </p:txBody>
      </p:sp>
      <p:sp>
        <p:nvSpPr>
          <p:cNvPr id="119" name="Google Shape;119;p19"/>
          <p:cNvSpPr txBox="1"/>
          <p:nvPr>
            <p:ph idx="1" type="body"/>
          </p:nvPr>
        </p:nvSpPr>
        <p:spPr>
          <a:xfrm>
            <a:off x="1097400" y="1122875"/>
            <a:ext cx="6949200" cy="3416400"/>
          </a:xfrm>
          <a:prstGeom prst="rect">
            <a:avLst/>
          </a:prstGeom>
        </p:spPr>
        <p:txBody>
          <a:bodyPr anchorCtr="0" anchor="t" bIns="34275" lIns="68575" spcFirstLastPara="1" rIns="68575" wrap="square" tIns="34275">
            <a:normAutofit lnSpcReduction="10000"/>
          </a:bodyPr>
          <a:lstStyle/>
          <a:p>
            <a:pPr indent="0" lvl="0" marL="0" rtl="0" algn="l">
              <a:spcBef>
                <a:spcPts val="800"/>
              </a:spcBef>
              <a:spcAft>
                <a:spcPts val="0"/>
              </a:spcAft>
              <a:buNone/>
            </a:pPr>
            <a:r>
              <a:rPr b="1" lang="en"/>
              <a:t>Amanda Staack</a:t>
            </a:r>
            <a:r>
              <a:rPr lang="en"/>
              <a:t> - </a:t>
            </a:r>
            <a:r>
              <a:rPr lang="en" sz="1400"/>
              <a:t>Indian Natural Resource Science &amp; Engineering Program (INRSEP)</a:t>
            </a:r>
            <a:endParaRPr sz="1400"/>
          </a:p>
          <a:p>
            <a:pPr indent="0" lvl="0" marL="0" rtl="0" algn="l">
              <a:spcBef>
                <a:spcPts val="800"/>
              </a:spcBef>
              <a:spcAft>
                <a:spcPts val="0"/>
              </a:spcAft>
              <a:buNone/>
            </a:pPr>
            <a:r>
              <a:rPr b="1" lang="en"/>
              <a:t>Ann Johnson-Stromberg</a:t>
            </a:r>
            <a:r>
              <a:rPr lang="en"/>
              <a:t> - </a:t>
            </a:r>
            <a:r>
              <a:rPr lang="en" sz="1400"/>
              <a:t>Small Business Development Center (Norcal SBDC)</a:t>
            </a:r>
            <a:endParaRPr sz="1400"/>
          </a:p>
          <a:p>
            <a:pPr indent="0" lvl="0" marL="0" rtl="0" algn="l">
              <a:spcBef>
                <a:spcPts val="800"/>
              </a:spcBef>
              <a:spcAft>
                <a:spcPts val="0"/>
              </a:spcAft>
              <a:buNone/>
            </a:pPr>
            <a:r>
              <a:rPr b="1" lang="en"/>
              <a:t>Anna Thaler</a:t>
            </a:r>
            <a:r>
              <a:rPr lang="en"/>
              <a:t> - </a:t>
            </a:r>
            <a:r>
              <a:rPr lang="en" sz="1400"/>
              <a:t>Academic and Career Advising Center</a:t>
            </a:r>
            <a:endParaRPr sz="1400"/>
          </a:p>
          <a:p>
            <a:pPr indent="0" lvl="0" marL="0" rtl="0" algn="l">
              <a:spcBef>
                <a:spcPts val="800"/>
              </a:spcBef>
              <a:spcAft>
                <a:spcPts val="0"/>
              </a:spcAft>
              <a:buNone/>
            </a:pPr>
            <a:r>
              <a:rPr b="1" lang="en"/>
              <a:t>Anthony Johnson</a:t>
            </a:r>
            <a:r>
              <a:rPr lang="en"/>
              <a:t> - </a:t>
            </a:r>
            <a:r>
              <a:rPr lang="en" sz="1400"/>
              <a:t>Sponsored Programs Foundation</a:t>
            </a:r>
            <a:endParaRPr sz="1400"/>
          </a:p>
          <a:p>
            <a:pPr indent="0" lvl="0" marL="0" rtl="0" algn="l">
              <a:spcBef>
                <a:spcPts val="800"/>
              </a:spcBef>
              <a:spcAft>
                <a:spcPts val="0"/>
              </a:spcAft>
              <a:buNone/>
            </a:pPr>
            <a:r>
              <a:rPr b="1" lang="en"/>
              <a:t>Carolyn Ortenburger</a:t>
            </a:r>
            <a:r>
              <a:rPr lang="en"/>
              <a:t> - </a:t>
            </a:r>
            <a:r>
              <a:rPr lang="en" sz="1400"/>
              <a:t>Schatz Energy Research Center</a:t>
            </a:r>
            <a:endParaRPr sz="1400"/>
          </a:p>
          <a:p>
            <a:pPr indent="0" lvl="0" marL="0" rtl="0" algn="l">
              <a:spcBef>
                <a:spcPts val="800"/>
              </a:spcBef>
              <a:spcAft>
                <a:spcPts val="0"/>
              </a:spcAft>
              <a:buNone/>
            </a:pPr>
            <a:r>
              <a:rPr b="1" lang="en"/>
              <a:t>Hugh McCaffrey</a:t>
            </a:r>
            <a:r>
              <a:rPr lang="en"/>
              <a:t> - </a:t>
            </a:r>
            <a:r>
              <a:rPr lang="en" sz="1400"/>
              <a:t>Marketing &amp; Communications</a:t>
            </a:r>
            <a:endParaRPr sz="1400"/>
          </a:p>
          <a:p>
            <a:pPr indent="0" lvl="0" marL="0" rtl="0" algn="l">
              <a:spcBef>
                <a:spcPts val="800"/>
              </a:spcBef>
              <a:spcAft>
                <a:spcPts val="0"/>
              </a:spcAft>
              <a:buNone/>
            </a:pPr>
            <a:r>
              <a:rPr b="1" lang="en"/>
              <a:t>Jaime Tripp-Carter</a:t>
            </a:r>
            <a:r>
              <a:rPr lang="en"/>
              <a:t> - </a:t>
            </a:r>
            <a:r>
              <a:rPr lang="en" sz="1400"/>
              <a:t>Housing</a:t>
            </a:r>
            <a:endParaRPr sz="1400"/>
          </a:p>
          <a:p>
            <a:pPr indent="0" lvl="0" marL="0" rtl="0" algn="l">
              <a:spcBef>
                <a:spcPts val="800"/>
              </a:spcBef>
              <a:spcAft>
                <a:spcPts val="0"/>
              </a:spcAft>
              <a:buNone/>
            </a:pPr>
            <a:r>
              <a:rPr b="1" lang="en"/>
              <a:t>Kelda Quintana</a:t>
            </a:r>
            <a:r>
              <a:rPr lang="en"/>
              <a:t> - </a:t>
            </a:r>
            <a:r>
              <a:rPr lang="en" sz="1400"/>
              <a:t>Academic and Career Advising Center</a:t>
            </a:r>
            <a:endParaRPr sz="1400"/>
          </a:p>
          <a:p>
            <a:pPr indent="0" lvl="0" marL="0" rtl="0" algn="l">
              <a:spcBef>
                <a:spcPts val="800"/>
              </a:spcBef>
              <a:spcAft>
                <a:spcPts val="0"/>
              </a:spcAft>
              <a:buNone/>
            </a:pPr>
            <a:r>
              <a:rPr b="1" lang="en"/>
              <a:t>Loren Collins</a:t>
            </a:r>
            <a:r>
              <a:rPr lang="en"/>
              <a:t> -</a:t>
            </a:r>
            <a:r>
              <a:rPr lang="en" sz="1400"/>
              <a:t> Academic and Career Advising Center</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10 Years of Service</a:t>
            </a:r>
            <a:endParaRPr/>
          </a:p>
        </p:txBody>
      </p:sp>
      <p:sp>
        <p:nvSpPr>
          <p:cNvPr id="125" name="Google Shape;125;p20"/>
          <p:cNvSpPr txBox="1"/>
          <p:nvPr>
            <p:ph idx="1" type="body"/>
          </p:nvPr>
        </p:nvSpPr>
        <p:spPr>
          <a:xfrm>
            <a:off x="982650" y="1167300"/>
            <a:ext cx="7178700" cy="3416400"/>
          </a:xfrm>
          <a:prstGeom prst="rect">
            <a:avLst/>
          </a:prstGeom>
        </p:spPr>
        <p:txBody>
          <a:bodyPr anchorCtr="0" anchor="t" bIns="34275" lIns="68575" spcFirstLastPara="1" rIns="68575" wrap="square" tIns="34275">
            <a:normAutofit lnSpcReduction="10000"/>
          </a:bodyPr>
          <a:lstStyle/>
          <a:p>
            <a:pPr indent="0" lvl="0" marL="0" rtl="0" algn="l">
              <a:spcBef>
                <a:spcPts val="800"/>
              </a:spcBef>
              <a:spcAft>
                <a:spcPts val="0"/>
              </a:spcAft>
              <a:buNone/>
            </a:pPr>
            <a:r>
              <a:rPr b="1" lang="en"/>
              <a:t>Margaret Griggs</a:t>
            </a:r>
            <a:r>
              <a:rPr lang="en"/>
              <a:t> - </a:t>
            </a:r>
            <a:r>
              <a:rPr lang="en" sz="1400"/>
              <a:t>Kinesiology &amp; Recreation Administration</a:t>
            </a:r>
            <a:endParaRPr sz="1400"/>
          </a:p>
          <a:p>
            <a:pPr indent="0" lvl="0" marL="0" rtl="0" algn="l">
              <a:spcBef>
                <a:spcPts val="800"/>
              </a:spcBef>
              <a:spcAft>
                <a:spcPts val="0"/>
              </a:spcAft>
              <a:buNone/>
            </a:pPr>
            <a:r>
              <a:rPr b="1" lang="en"/>
              <a:t>Marguerite Powers</a:t>
            </a:r>
            <a:r>
              <a:rPr lang="en"/>
              <a:t> - </a:t>
            </a:r>
            <a:r>
              <a:rPr lang="en" sz="1400"/>
              <a:t>Enrollment Management, Office of the Vice President</a:t>
            </a:r>
            <a:endParaRPr sz="1400"/>
          </a:p>
          <a:p>
            <a:pPr indent="0" lvl="0" marL="0" rtl="0" algn="l">
              <a:spcBef>
                <a:spcPts val="800"/>
              </a:spcBef>
              <a:spcAft>
                <a:spcPts val="0"/>
              </a:spcAft>
              <a:buNone/>
            </a:pPr>
            <a:r>
              <a:rPr b="1" lang="en"/>
              <a:t>Melissa Cook</a:t>
            </a:r>
            <a:r>
              <a:rPr lang="en"/>
              <a:t> - </a:t>
            </a:r>
            <a:r>
              <a:rPr lang="en" sz="1400"/>
              <a:t>Student Health and Wellbeing Services</a:t>
            </a:r>
            <a:endParaRPr sz="1400"/>
          </a:p>
          <a:p>
            <a:pPr indent="0" lvl="0" marL="0" rtl="0" algn="l">
              <a:spcBef>
                <a:spcPts val="800"/>
              </a:spcBef>
              <a:spcAft>
                <a:spcPts val="0"/>
              </a:spcAft>
              <a:buNone/>
            </a:pPr>
            <a:r>
              <a:rPr b="1" lang="en"/>
              <a:t>Morgan King</a:t>
            </a:r>
            <a:r>
              <a:rPr lang="en"/>
              <a:t> - </a:t>
            </a:r>
            <a:r>
              <a:rPr lang="en" sz="1400"/>
              <a:t>Facilities Management, Sustainability Office</a:t>
            </a:r>
            <a:endParaRPr sz="1400"/>
          </a:p>
          <a:p>
            <a:pPr indent="0" lvl="0" marL="0" rtl="0" algn="l">
              <a:spcBef>
                <a:spcPts val="800"/>
              </a:spcBef>
              <a:spcAft>
                <a:spcPts val="0"/>
              </a:spcAft>
              <a:buNone/>
            </a:pPr>
            <a:r>
              <a:rPr b="1" lang="en"/>
              <a:t>Nathaniel Cacciari-Roy</a:t>
            </a:r>
            <a:r>
              <a:rPr lang="en"/>
              <a:t> - </a:t>
            </a:r>
            <a:r>
              <a:rPr lang="en" sz="1400"/>
              <a:t>College of Extended Education &amp; Global Engagement</a:t>
            </a:r>
            <a:endParaRPr sz="1400"/>
          </a:p>
          <a:p>
            <a:pPr indent="0" lvl="0" marL="0" rtl="0" algn="l">
              <a:spcBef>
                <a:spcPts val="800"/>
              </a:spcBef>
              <a:spcAft>
                <a:spcPts val="0"/>
              </a:spcAft>
              <a:buNone/>
            </a:pPr>
            <a:r>
              <a:rPr b="1" lang="en"/>
              <a:t>Sabrina Zink</a:t>
            </a:r>
            <a:r>
              <a:rPr lang="en"/>
              <a:t> - </a:t>
            </a:r>
            <a:r>
              <a:rPr lang="en" sz="1400"/>
              <a:t>Risk Management</a:t>
            </a:r>
            <a:endParaRPr sz="1400"/>
          </a:p>
          <a:p>
            <a:pPr indent="0" lvl="0" marL="0" rtl="0" algn="l">
              <a:spcBef>
                <a:spcPts val="800"/>
              </a:spcBef>
              <a:spcAft>
                <a:spcPts val="0"/>
              </a:spcAft>
              <a:buNone/>
            </a:pPr>
            <a:r>
              <a:rPr b="1" lang="en"/>
              <a:t>Sky McKinley</a:t>
            </a:r>
            <a:r>
              <a:rPr lang="en"/>
              <a:t> - </a:t>
            </a:r>
            <a:r>
              <a:rPr lang="en" sz="1400"/>
              <a:t>Institutional Research, Analytics, and Reporting</a:t>
            </a:r>
            <a:endParaRPr sz="1400"/>
          </a:p>
          <a:p>
            <a:pPr indent="0" lvl="0" marL="0" rtl="0" algn="l">
              <a:spcBef>
                <a:spcPts val="800"/>
              </a:spcBef>
              <a:spcAft>
                <a:spcPts val="0"/>
              </a:spcAft>
              <a:buNone/>
            </a:pPr>
            <a:r>
              <a:rPr b="1" lang="en"/>
              <a:t>Shawn Thompson</a:t>
            </a:r>
            <a:r>
              <a:rPr lang="en"/>
              <a:t> - </a:t>
            </a:r>
            <a:r>
              <a:rPr lang="en" sz="1400"/>
              <a:t>Small Business Development Center (Norcal SBDC)</a:t>
            </a:r>
            <a:endParaRPr sz="1400"/>
          </a:p>
          <a:p>
            <a:pPr indent="0" lvl="0" marL="0" rtl="0" algn="l">
              <a:spcBef>
                <a:spcPts val="800"/>
              </a:spcBef>
              <a:spcAft>
                <a:spcPts val="0"/>
              </a:spcAft>
              <a:buNone/>
            </a:pPr>
            <a:r>
              <a:rPr b="1" lang="en"/>
              <a:t>Tyler Hooker</a:t>
            </a:r>
            <a:r>
              <a:rPr lang="en"/>
              <a:t> - </a:t>
            </a:r>
            <a:r>
              <a:rPr lang="en" sz="1400"/>
              <a:t>Physics &amp; Astronomy</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2</a:t>
            </a:r>
            <a:r>
              <a:rPr lang="en"/>
              <a:t>0 Years of Service</a:t>
            </a:r>
            <a:endParaRPr/>
          </a:p>
        </p:txBody>
      </p:sp>
      <p:sp>
        <p:nvSpPr>
          <p:cNvPr id="131" name="Google Shape;131;p21"/>
          <p:cNvSpPr txBox="1"/>
          <p:nvPr>
            <p:ph idx="1" type="body"/>
          </p:nvPr>
        </p:nvSpPr>
        <p:spPr>
          <a:xfrm>
            <a:off x="1138500" y="1786050"/>
            <a:ext cx="6867000" cy="1571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b="1" lang="en"/>
              <a:t>Marlette Grant-Jackson</a:t>
            </a:r>
            <a:r>
              <a:rPr lang="en"/>
              <a:t> - </a:t>
            </a:r>
            <a:r>
              <a:rPr lang="en" sz="1400"/>
              <a:t>Indian Tribal &amp; Educational Personnel Program (ITEPP)</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311700" y="445025"/>
            <a:ext cx="8520600" cy="6234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Staff </a:t>
            </a:r>
            <a:r>
              <a:rPr lang="en"/>
              <a:t>Recognition </a:t>
            </a:r>
            <a:r>
              <a:rPr lang="en"/>
              <a:t>Winners - 2021/2022</a:t>
            </a:r>
            <a:endParaRPr/>
          </a:p>
        </p:txBody>
      </p:sp>
      <p:pic>
        <p:nvPicPr>
          <p:cNvPr id="137" name="Google Shape;137;p22"/>
          <p:cNvPicPr preferRelativeResize="0"/>
          <p:nvPr/>
        </p:nvPicPr>
        <p:blipFill>
          <a:blip r:embed="rId3">
            <a:alphaModFix/>
          </a:blip>
          <a:stretch>
            <a:fillRect/>
          </a:stretch>
        </p:blipFill>
        <p:spPr>
          <a:xfrm>
            <a:off x="1896363" y="1068425"/>
            <a:ext cx="5351275" cy="3260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2">
      <a:dk1>
        <a:srgbClr val="373835"/>
      </a:dk1>
      <a:lt1>
        <a:srgbClr val="FFFFFF"/>
      </a:lt1>
      <a:dk2>
        <a:srgbClr val="888B8C"/>
      </a:dk2>
      <a:lt2>
        <a:srgbClr val="F2E882"/>
      </a:lt2>
      <a:accent1>
        <a:srgbClr val="6ED34A"/>
      </a:accent1>
      <a:accent2>
        <a:srgbClr val="CE5327"/>
      </a:accent2>
      <a:accent3>
        <a:srgbClr val="FFB71C"/>
      </a:accent3>
      <a:accent4>
        <a:srgbClr val="00A883"/>
      </a:accent4>
      <a:accent5>
        <a:srgbClr val="008C96"/>
      </a:accent5>
      <a:accent6>
        <a:srgbClr val="77A83F"/>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